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7" r:id="rId5"/>
    <p:sldId id="299" r:id="rId6"/>
    <p:sldId id="264" r:id="rId7"/>
    <p:sldId id="298" r:id="rId8"/>
    <p:sldId id="258" r:id="rId9"/>
    <p:sldId id="280" r:id="rId10"/>
    <p:sldId id="305" r:id="rId11"/>
    <p:sldId id="260" r:id="rId12"/>
    <p:sldId id="303" r:id="rId13"/>
    <p:sldId id="312" r:id="rId14"/>
    <p:sldId id="315" r:id="rId15"/>
    <p:sldId id="311" r:id="rId16"/>
    <p:sldId id="306" r:id="rId17"/>
    <p:sldId id="307" r:id="rId18"/>
    <p:sldId id="313" r:id="rId19"/>
    <p:sldId id="261" r:id="rId20"/>
    <p:sldId id="31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8780" autoAdjust="0"/>
  </p:normalViewPr>
  <p:slideViewPr>
    <p:cSldViewPr snapToGrid="0">
      <p:cViewPr varScale="1">
        <p:scale>
          <a:sx n="85" d="100"/>
          <a:sy n="85" d="100"/>
        </p:scale>
        <p:origin x="11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custT="1"/>
      <dgm:spPr/>
      <dgm:t>
        <a:bodyPr/>
        <a:lstStyle/>
        <a:p>
          <a:r>
            <a:rPr lang="en-US" sz="1800" b="1" dirty="0"/>
            <a:t>Quality</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Remove duplicate or irrelevant observations </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custT="1"/>
      <dgm:spPr/>
      <dgm:t>
        <a:bodyPr/>
        <a:lstStyle/>
        <a:p>
          <a:r>
            <a:rPr lang="en-US" sz="1800" b="1" dirty="0"/>
            <a:t>Structural errors</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Format types, naming conventions, typos</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custT="1"/>
      <dgm:spPr/>
      <dgm:t>
        <a:bodyPr/>
        <a:lstStyle/>
        <a:p>
          <a:r>
            <a:rPr lang="en-US" sz="1800" b="1" dirty="0"/>
            <a:t>Values</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 Missing data, n/a and null values</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499532" y="653077"/>
          <a:ext cx="457294" cy="326679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1" kern="1200" dirty="0"/>
            <a:t>Quality</a:t>
          </a:r>
        </a:p>
      </dsp:txBody>
      <dsp:txXfrm rot="5400000">
        <a:off x="1117108" y="2080148"/>
        <a:ext cx="3244467" cy="412648"/>
      </dsp:txXfrm>
    </dsp:sp>
    <dsp:sp modelId="{5A1B764B-0DC5-47CD-BDEA-9E67799496EC}">
      <dsp:nvSpPr>
        <dsp:cNvPr id="0" name=""/>
        <dsp:cNvSpPr/>
      </dsp:nvSpPr>
      <dsp:spPr>
        <a:xfrm>
          <a:off x="5854" y="0"/>
          <a:ext cx="5444651" cy="160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t>Remove duplicate or irrelevant observations </a:t>
          </a:r>
        </a:p>
      </dsp:txBody>
      <dsp:txXfrm>
        <a:off x="5854" y="0"/>
        <a:ext cx="5444651" cy="1600530"/>
      </dsp:txXfrm>
    </dsp:sp>
    <dsp:sp modelId="{122B38A3-0442-4747-820C-1F37877E2B0E}">
      <dsp:nvSpPr>
        <dsp:cNvPr id="0" name=""/>
        <dsp:cNvSpPr/>
      </dsp:nvSpPr>
      <dsp:spPr>
        <a:xfrm>
          <a:off x="2728180" y="1691989"/>
          <a:ext cx="0" cy="365835"/>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682450" y="1600530"/>
          <a:ext cx="91458" cy="91458"/>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361575" y="2057825"/>
          <a:ext cx="3266790" cy="457294"/>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1" kern="1200" dirty="0"/>
            <a:t>Structural errors</a:t>
          </a:r>
        </a:p>
      </dsp:txBody>
      <dsp:txXfrm>
        <a:off x="4361575" y="2057825"/>
        <a:ext cx="3266790" cy="457294"/>
      </dsp:txXfrm>
    </dsp:sp>
    <dsp:sp modelId="{DF65791B-462E-4589-B98D-F60587330CA8}">
      <dsp:nvSpPr>
        <dsp:cNvPr id="0" name=""/>
        <dsp:cNvSpPr/>
      </dsp:nvSpPr>
      <dsp:spPr>
        <a:xfrm>
          <a:off x="3272645" y="2972414"/>
          <a:ext cx="5444651" cy="160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t>Format types, naming conventions, typos</a:t>
          </a:r>
        </a:p>
      </dsp:txBody>
      <dsp:txXfrm>
        <a:off x="3272645" y="2972414"/>
        <a:ext cx="5444651" cy="1600530"/>
      </dsp:txXfrm>
    </dsp:sp>
    <dsp:sp modelId="{DBA410EB-5F61-4F46-92D9-C5B0AA59EE15}">
      <dsp:nvSpPr>
        <dsp:cNvPr id="0" name=""/>
        <dsp:cNvSpPr/>
      </dsp:nvSpPr>
      <dsp:spPr>
        <a:xfrm>
          <a:off x="5994971" y="2515119"/>
          <a:ext cx="0" cy="365835"/>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949241" y="2880955"/>
          <a:ext cx="91458" cy="91458"/>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9033114" y="653077"/>
          <a:ext cx="457294" cy="326679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1" kern="1200" dirty="0"/>
            <a:t>Values</a:t>
          </a:r>
        </a:p>
      </dsp:txBody>
      <dsp:txXfrm rot="-5400000">
        <a:off x="7628367" y="2080148"/>
        <a:ext cx="3244467" cy="412648"/>
      </dsp:txXfrm>
    </dsp:sp>
    <dsp:sp modelId="{B4723E2A-4FF1-452A-BD25-8EC364F15A6F}">
      <dsp:nvSpPr>
        <dsp:cNvPr id="0" name=""/>
        <dsp:cNvSpPr/>
      </dsp:nvSpPr>
      <dsp:spPr>
        <a:xfrm>
          <a:off x="6539436" y="0"/>
          <a:ext cx="5444651" cy="1600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t> Missing data, n/a and null values</a:t>
          </a:r>
        </a:p>
      </dsp:txBody>
      <dsp:txXfrm>
        <a:off x="6539436" y="0"/>
        <a:ext cx="5444651" cy="1600530"/>
      </dsp:txXfrm>
    </dsp:sp>
    <dsp:sp modelId="{440E9361-37D2-4157-AF38-7B49AD23708B}">
      <dsp:nvSpPr>
        <dsp:cNvPr id="0" name=""/>
        <dsp:cNvSpPr/>
      </dsp:nvSpPr>
      <dsp:spPr>
        <a:xfrm>
          <a:off x="9261761" y="1691989"/>
          <a:ext cx="0" cy="365835"/>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9216032" y="1600530"/>
          <a:ext cx="91458" cy="91458"/>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8FE39-4260-4C35-B3E9-6339D15505F3}" type="datetimeFigureOut">
              <a:rPr lang="en-AU" smtClean="0"/>
              <a:t>7/05/2023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A08A1B-E5C3-4F2A-BD9D-D8D3F239DE00}" type="slidenum">
              <a:rPr lang="en-AU" smtClean="0"/>
              <a:t>‹#›</a:t>
            </a:fld>
            <a:endParaRPr lang="en-AU"/>
          </a:p>
        </p:txBody>
      </p:sp>
    </p:spTree>
    <p:extLst>
      <p:ext uri="{BB962C8B-B14F-4D97-AF65-F5344CB8AC3E}">
        <p14:creationId xmlns:p14="http://schemas.microsoft.com/office/powerpoint/2010/main" val="168836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aihw.gov.au/reports/chronic-musculoskeletal-conditions/back-problems" TargetMode="External"/><Relationship Id="rId13" Type="http://schemas.openxmlformats.org/officeDocument/2006/relationships/hyperlink" Target="https://www.aihw.gov.au/reports/chronic-kidney-disease/chronic-kidney-disease" TargetMode="External"/><Relationship Id="rId3" Type="http://schemas.openxmlformats.org/officeDocument/2006/relationships/hyperlink" Target="https://www.aihw.gov.au/reports/chronic-disease/chronic-condition-multimorbidity" TargetMode="External"/><Relationship Id="rId7" Type="http://schemas.openxmlformats.org/officeDocument/2006/relationships/hyperlink" Target="https://www.aihw.gov.au/reports/chronic-respiratory-conditions/asthma" TargetMode="External"/><Relationship Id="rId12" Type="http://schemas.openxmlformats.org/officeDocument/2006/relationships/hyperlink" Target="https://www.aihw.gov.au/reports-data/health-conditions-disability-deaths/diabet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aihw.gov.au/reports/chronic-musculoskeletal-conditions/arthritis" TargetMode="External"/><Relationship Id="rId11" Type="http://schemas.openxmlformats.org/officeDocument/2006/relationships/hyperlink" Target="https://www.aihw.gov.au/reports/chronic-respiratory-conditions/copd" TargetMode="External"/><Relationship Id="rId5" Type="http://schemas.openxmlformats.org/officeDocument/2006/relationships/hyperlink" Target="https://www1.racgp.org.au/" TargetMode="External"/><Relationship Id="rId15" Type="http://schemas.openxmlformats.org/officeDocument/2006/relationships/hyperlink" Target="https://www.aihw.gov.au/reports/chronic-musculoskeletal-conditions/osteoporosis" TargetMode="External"/><Relationship Id="rId10" Type="http://schemas.openxmlformats.org/officeDocument/2006/relationships/hyperlink" Target="https://www.aihw.gov.au/reports-data/health-conditions-disability-deaths/heart-stroke-vascular-diseases" TargetMode="External"/><Relationship Id="rId4" Type="http://schemas.openxmlformats.org/officeDocument/2006/relationships/hyperlink" Target="https://www.aihw.gov.au/" TargetMode="External"/><Relationship Id="rId9" Type="http://schemas.openxmlformats.org/officeDocument/2006/relationships/hyperlink" Target="https://www.aihw.gov.au/reports-data/health-conditions-disability-deaths/cancer" TargetMode="External"/><Relationship Id="rId14" Type="http://schemas.openxmlformats.org/officeDocument/2006/relationships/hyperlink" Target="https://www.aihw.gov.au/reports/mental-health-services/mental-health-services-in-australia/report-contents/summary-of-mental-health-services-in-australia/overview-of-mental-health-services-in-australi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Exploratory data analysis occurs throughout the Healthcare industry at a local and systemic level from population level, burden of disease, measures of mortality and morbidity and multi-morbidity. Exploration is important as it informs healthcare spending at different levels and spending modalities and expenditure in areas such as prevention initiative, treatment services, research and capital spending. </a:t>
            </a:r>
          </a:p>
        </p:txBody>
      </p:sp>
      <p:sp>
        <p:nvSpPr>
          <p:cNvPr id="4" name="Slide Number Placeholder 3"/>
          <p:cNvSpPr>
            <a:spLocks noGrp="1"/>
          </p:cNvSpPr>
          <p:nvPr>
            <p:ph type="sldNum" sz="quarter" idx="5"/>
          </p:nvPr>
        </p:nvSpPr>
        <p:spPr/>
        <p:txBody>
          <a:bodyPr/>
          <a:lstStyle/>
          <a:p>
            <a:fld id="{69A08A1B-E5C3-4F2A-BD9D-D8D3F239DE00}" type="slidenum">
              <a:rPr lang="en-AU" smtClean="0"/>
              <a:t>2</a:t>
            </a:fld>
            <a:endParaRPr lang="en-AU"/>
          </a:p>
        </p:txBody>
      </p:sp>
    </p:spTree>
    <p:extLst>
      <p:ext uri="{BB962C8B-B14F-4D97-AF65-F5344CB8AC3E}">
        <p14:creationId xmlns:p14="http://schemas.microsoft.com/office/powerpoint/2010/main" val="112703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AU" sz="1800" dirty="0">
                <a:effectLst/>
                <a:latin typeface="Times New Roman" panose="02020603050405020304" pitchFamily="18" charset="0"/>
                <a:ea typeface="Times New Roman" panose="02020603050405020304" pitchFamily="18" charset="0"/>
              </a:rPr>
              <a:t>The bar chart provides a breakdown of the number of people in Australia with various health conditions, categorized by sex and income level. The income levels are divided into several ranges, including no income, $1-499, $500-999, $1,000-1,999, $2,000-2,999, $3,000-3,499, above $3,500, and not stated. For each health condition and sex, the number of people with that condition is broken down by income level, with the "Total By Income" column showing the total number of people with the condition in each income level.</a:t>
            </a:r>
          </a:p>
          <a:p>
            <a:pPr algn="just"/>
            <a:r>
              <a:rPr lang="en-AU" sz="1800" dirty="0">
                <a:effectLst/>
                <a:latin typeface="Times New Roman" panose="02020603050405020304" pitchFamily="18" charset="0"/>
                <a:ea typeface="Times New Roman" panose="02020603050405020304" pitchFamily="18" charset="0"/>
              </a:rPr>
              <a:t>For instance, the chart reveals that 90,627 females with arthritis reported no income, while 38,530 females with arthritis reported an income of $1-149. Similarly, the data shows that 48,340 females with arthritis reported an income of above $3,500, with a total number of females with arthritis in all income levels reaching 1,358,135. Overall, the majority of people with chronic illnesses had an income of no more than $500 per week, highlighting the significant impact of chronic illnesses on a person's ability to earn more and participate in the workforce.</a:t>
            </a:r>
          </a:p>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12</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Stacked bar graph grouping of long term conditions and removal of irrelevant LTC types for the visualisation (No long term condition, not stated was left in as this was seen as relevant). This was done so that the visualisation focussed on the question being asked – what conditions by sex and condition type require what type of assistance by 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Types are assistance, no assistance or not stated.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Aggregate data generated,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Table printed then visualisation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Male: Compare orange, red, brown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Female: blue, green, purple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Furthermore, the data revealed that females required more assistance with daily life activities than males. The largest number of females who needed help were women with arthritis.</a:t>
            </a:r>
          </a:p>
          <a:p>
            <a:endParaRPr lang="en-AU" dirty="0"/>
          </a:p>
        </p:txBody>
      </p:sp>
      <p:sp>
        <p:nvSpPr>
          <p:cNvPr id="4" name="Slide Number Placeholder 3"/>
          <p:cNvSpPr>
            <a:spLocks noGrp="1"/>
          </p:cNvSpPr>
          <p:nvPr>
            <p:ph type="sldNum" sz="quarter" idx="5"/>
          </p:nvPr>
        </p:nvSpPr>
        <p:spPr/>
        <p:txBody>
          <a:bodyPr/>
          <a:lstStyle/>
          <a:p>
            <a:fld id="{69A08A1B-E5C3-4F2A-BD9D-D8D3F239DE00}" type="slidenum">
              <a:rPr lang="en-AU" smtClean="0"/>
              <a:t>13</a:t>
            </a:fld>
            <a:endParaRPr lang="en-AU"/>
          </a:p>
        </p:txBody>
      </p:sp>
    </p:spTree>
    <p:extLst>
      <p:ext uri="{BB962C8B-B14F-4D97-AF65-F5344CB8AC3E}">
        <p14:creationId xmlns:p14="http://schemas.microsoft.com/office/powerpoint/2010/main" val="70959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Original </a:t>
            </a:r>
            <a:r>
              <a:rPr lang="en-AU" dirty="0" err="1"/>
              <a:t>dataframe</a:t>
            </a:r>
            <a:r>
              <a:rPr lang="en-AU" dirty="0"/>
              <a:t> had assistance types by sex and assistance type</a:t>
            </a:r>
          </a:p>
          <a:p>
            <a:r>
              <a:rPr lang="en-AU" dirty="0"/>
              <a:t>Data exploration to look at quotient of those who have stated assistance needed out of total</a:t>
            </a:r>
          </a:p>
          <a:p>
            <a:endParaRPr lang="en-AU" dirty="0"/>
          </a:p>
          <a:p>
            <a:r>
              <a:rPr lang="en-AU" dirty="0"/>
              <a:t>Dementia followed by stroke as the highest proportion of total</a:t>
            </a:r>
          </a:p>
          <a:p>
            <a:r>
              <a:rPr lang="en-AU" dirty="0"/>
              <a:t>Further exploration could be undertaken to look at age and comparisons to population/other data</a:t>
            </a:r>
          </a:p>
        </p:txBody>
      </p:sp>
      <p:sp>
        <p:nvSpPr>
          <p:cNvPr id="4" name="Slide Number Placeholder 3"/>
          <p:cNvSpPr>
            <a:spLocks noGrp="1"/>
          </p:cNvSpPr>
          <p:nvPr>
            <p:ph type="sldNum" sz="quarter" idx="5"/>
          </p:nvPr>
        </p:nvSpPr>
        <p:spPr/>
        <p:txBody>
          <a:bodyPr/>
          <a:lstStyle/>
          <a:p>
            <a:fld id="{69A08A1B-E5C3-4F2A-BD9D-D8D3F239DE00}" type="slidenum">
              <a:rPr lang="en-AU" smtClean="0"/>
              <a:t>14</a:t>
            </a:fld>
            <a:endParaRPr lang="en-AU"/>
          </a:p>
        </p:txBody>
      </p:sp>
    </p:spTree>
    <p:extLst>
      <p:ext uri="{BB962C8B-B14F-4D97-AF65-F5344CB8AC3E}">
        <p14:creationId xmlns:p14="http://schemas.microsoft.com/office/powerpoint/2010/main" val="3695685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patterns</a:t>
            </a:r>
          </a:p>
          <a:p>
            <a:endParaRPr lang="en-AU" dirty="0"/>
          </a:p>
        </p:txBody>
      </p:sp>
      <p:sp>
        <p:nvSpPr>
          <p:cNvPr id="4" name="Slide Number Placeholder 3"/>
          <p:cNvSpPr>
            <a:spLocks noGrp="1"/>
          </p:cNvSpPr>
          <p:nvPr>
            <p:ph type="sldNum" sz="quarter" idx="5"/>
          </p:nvPr>
        </p:nvSpPr>
        <p:spPr/>
        <p:txBody>
          <a:bodyPr/>
          <a:lstStyle/>
          <a:p>
            <a:fld id="{69A08A1B-E5C3-4F2A-BD9D-D8D3F239DE00}" type="slidenum">
              <a:rPr lang="en-AU" smtClean="0"/>
              <a:t>15</a:t>
            </a:fld>
            <a:endParaRPr lang="en-AU"/>
          </a:p>
        </p:txBody>
      </p:sp>
    </p:spTree>
    <p:extLst>
      <p:ext uri="{BB962C8B-B14F-4D97-AF65-F5344CB8AC3E}">
        <p14:creationId xmlns:p14="http://schemas.microsoft.com/office/powerpoint/2010/main" val="1113262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Dataframes</a:t>
            </a:r>
            <a:r>
              <a:rPr lang="en-US" dirty="0"/>
              <a:t> created – calculating proportions for each and then undertaking linear regression process using </a:t>
            </a:r>
            <a:r>
              <a:rPr lang="en-US" dirty="0" err="1"/>
              <a:t>scipy</a:t>
            </a:r>
            <a:endParaRPr lang="en-US" dirty="0"/>
          </a:p>
          <a:p>
            <a:endParaRPr lang="en-US" dirty="0"/>
          </a:p>
          <a:p>
            <a:r>
              <a:rPr lang="en-US" dirty="0"/>
              <a:t>Data patterns, initial understanding – expectation that those who need assistance are less likely to work, further hypothesis testing could be undertaken to test this. </a:t>
            </a:r>
          </a:p>
        </p:txBody>
      </p:sp>
      <p:sp>
        <p:nvSpPr>
          <p:cNvPr id="4" name="Slide Number Placeholder 3"/>
          <p:cNvSpPr>
            <a:spLocks noGrp="1"/>
          </p:cNvSpPr>
          <p:nvPr>
            <p:ph type="sldNum" sz="quarter" idx="5"/>
          </p:nvPr>
        </p:nvSpPr>
        <p:spPr/>
        <p:txBody>
          <a:bodyPr/>
          <a:lstStyle/>
          <a:p>
            <a:fld id="{7F48DEA9-6F4F-4540-9E5D-C6F39079AF72}" type="slidenum">
              <a:rPr lang="en-US" smtClean="0"/>
              <a:t>16</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on topic area </a:t>
            </a:r>
          </a:p>
          <a:p>
            <a:r>
              <a:rPr lang="en-US" dirty="0"/>
              <a:t>Kaggle and other data options – high level overview</a:t>
            </a:r>
          </a:p>
          <a:p>
            <a:r>
              <a:rPr lang="en-US" dirty="0"/>
              <a:t>Data available from AIHW</a:t>
            </a:r>
          </a:p>
        </p:txBody>
      </p:sp>
      <p:sp>
        <p:nvSpPr>
          <p:cNvPr id="4" name="Slide Number Placeholder 3"/>
          <p:cNvSpPr>
            <a:spLocks noGrp="1"/>
          </p:cNvSpPr>
          <p:nvPr>
            <p:ph type="sldNum" sz="quarter" idx="5"/>
          </p:nvPr>
        </p:nvSpPr>
        <p:spPr/>
        <p:txBody>
          <a:bodyPr/>
          <a:lstStyle/>
          <a:p>
            <a:fld id="{7F48DEA9-6F4F-4540-9E5D-C6F39079AF72}" type="slidenum">
              <a:rPr lang="en-US" smtClean="0"/>
              <a:t>3</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-Irina-</a:t>
            </a:r>
          </a:p>
          <a:p>
            <a:pPr algn="just">
              <a:lnSpc>
                <a:spcPct val="107000"/>
              </a:lnSpc>
              <a:spcAft>
                <a:spcPts val="800"/>
              </a:spcAft>
            </a:pP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Terminology/definitions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AU" sz="1800" u="sng" kern="100" dirty="0">
                <a:effectLst/>
                <a:latin typeface="Times New Roman" panose="02020603050405020304" pitchFamily="18" charset="0"/>
                <a:ea typeface="Calibri" panose="020F0502020204030204" pitchFamily="34" charset="0"/>
                <a:cs typeface="Times New Roman" panose="02020603050405020304" pitchFamily="18" charset="0"/>
              </a:rPr>
              <a:t>Chronic diseases</a:t>
            </a:r>
            <a:r>
              <a:rPr lang="en-AU" sz="1800" kern="100" dirty="0">
                <a:effectLst/>
                <a:latin typeface="Times New Roman" panose="02020603050405020304" pitchFamily="18" charset="0"/>
                <a:ea typeface="Calibri" panose="020F0502020204030204" pitchFamily="34" charset="0"/>
                <a:cs typeface="Times New Roman" panose="02020603050405020304" pitchFamily="18" charset="0"/>
              </a:rPr>
              <a:t> are long-lasting conditions with persistent effects. Many people with chronic conditions do not have a single, predominant condition, but rather they experience </a:t>
            </a:r>
            <a:r>
              <a:rPr lang="en-AU"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multimorbidity</a:t>
            </a:r>
            <a:r>
              <a:rPr lang="en-AU" sz="1800" kern="100" dirty="0">
                <a:effectLst/>
                <a:latin typeface="Times New Roman" panose="02020603050405020304" pitchFamily="18" charset="0"/>
                <a:ea typeface="Calibri" panose="020F0502020204030204" pitchFamily="34" charset="0"/>
                <a:cs typeface="Times New Roman" panose="02020603050405020304" pitchFamily="18" charset="0"/>
              </a:rPr>
              <a:t> – the presence of 2 or more chronic conditions in a person at the same time. (</a:t>
            </a:r>
            <a:r>
              <a:rPr lang="en-AU" sz="1800" u="none" strike="noStrike"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https://www.aihw.gov.au</a:t>
            </a:r>
            <a:r>
              <a:rPr lang="en-AU"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endParaRPr lang="en-AU"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AU" sz="1800" kern="100" dirty="0">
                <a:effectLst/>
                <a:latin typeface="Times New Roman" panose="02020603050405020304" pitchFamily="18" charset="0"/>
                <a:ea typeface="Calibri" panose="020F0502020204030204" pitchFamily="34" charset="0"/>
                <a:cs typeface="Times New Roman" panose="02020603050405020304" pitchFamily="18" charset="0"/>
              </a:rPr>
              <a:t>The Australian government identifies the duration of chronic diseases is ‘</a:t>
            </a:r>
            <a:r>
              <a:rPr lang="en-AU" sz="1800" u="sng" kern="100" dirty="0">
                <a:effectLst/>
                <a:latin typeface="Times New Roman" panose="02020603050405020304" pitchFamily="18" charset="0"/>
                <a:ea typeface="Calibri" panose="020F0502020204030204" pitchFamily="34" charset="0"/>
                <a:cs typeface="Times New Roman" panose="02020603050405020304" pitchFamily="18" charset="0"/>
              </a:rPr>
              <a:t>one that has been, or is likely to be, present for six months or more’</a:t>
            </a:r>
            <a:r>
              <a:rPr lang="en-AU"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AU" sz="1800" u="none" strike="noStrike"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https://www1.racgp.org.au</a:t>
            </a:r>
            <a:r>
              <a:rPr lang="en-AU"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800" dirty="0">
                <a:effectLst/>
                <a:latin typeface="Times New Roman" panose="02020603050405020304" pitchFamily="18" charset="0"/>
                <a:ea typeface="Times New Roman" panose="02020603050405020304" pitchFamily="18" charset="0"/>
              </a:rPr>
              <a:t>The Australian Institute of Health and Welfare (AIHW) identifies 10 major chronic condition groups:</a:t>
            </a:r>
            <a:r>
              <a:rPr lang="en-AU" sz="1800" u="sng"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6"/>
              </a:rPr>
              <a:t>arthritis</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7"/>
              </a:rPr>
              <a:t>asthma</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8"/>
              </a:rPr>
              <a:t>back pain</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9"/>
              </a:rPr>
              <a:t>cancer</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10"/>
              </a:rPr>
              <a:t>cardiovascular disease</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11"/>
              </a:rPr>
              <a:t>chronic obstructive pulmonary disease</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12"/>
              </a:rPr>
              <a:t>diabetes</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13"/>
              </a:rPr>
              <a:t>chronic kidney disease</a:t>
            </a:r>
            <a:r>
              <a:rPr lang="en-AU" sz="1800" dirty="0">
                <a:effectLst/>
                <a:latin typeface="Times New Roman" panose="02020603050405020304" pitchFamily="18" charset="0"/>
                <a:ea typeface="Times New Roman" panose="02020603050405020304" pitchFamily="18" charset="0"/>
              </a:rPr>
              <a:t>,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14"/>
              </a:rPr>
              <a:t>mental health conditions</a:t>
            </a:r>
            <a:r>
              <a:rPr lang="en-AU" sz="1800" dirty="0">
                <a:effectLst/>
                <a:latin typeface="Times New Roman" panose="02020603050405020304" pitchFamily="18" charset="0"/>
                <a:ea typeface="Times New Roman" panose="02020603050405020304" pitchFamily="18" charset="0"/>
              </a:rPr>
              <a:t>, and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15"/>
              </a:rPr>
              <a:t>osteoporosis</a:t>
            </a:r>
            <a:r>
              <a:rPr lang="en-AU" sz="1800" dirty="0">
                <a:effectLst/>
                <a:latin typeface="Times New Roman" panose="02020603050405020304" pitchFamily="18" charset="0"/>
                <a:ea typeface="Times New Roman" panose="02020603050405020304" pitchFamily="18" charset="0"/>
              </a:rPr>
              <a:t>. These chronic conditions were selected for reporting because they are common and pose significant health problems.  (</a:t>
            </a:r>
            <a:r>
              <a:rPr lang="en-AU" sz="1800" u="none" strike="noStrike" dirty="0">
                <a:solidFill>
                  <a:srgbClr val="0563C1"/>
                </a:solidFill>
                <a:effectLst/>
                <a:latin typeface="Times New Roman" panose="02020603050405020304" pitchFamily="18" charset="0"/>
                <a:ea typeface="Times New Roman" panose="02020603050405020304" pitchFamily="18" charset="0"/>
                <a:hlinkClick r:id="rId4"/>
              </a:rPr>
              <a:t>https://www.aihw.gov.au</a:t>
            </a:r>
            <a:r>
              <a:rPr lang="en-AU" sz="1800" dirty="0">
                <a:effectLst/>
                <a:latin typeface="Times New Roman" panose="02020603050405020304" pitchFamily="18" charset="0"/>
                <a:ea typeface="Times New Roman" panose="02020603050405020304" pitchFamily="18" charset="0"/>
              </a:rPr>
              <a:t>)</a:t>
            </a:r>
          </a:p>
          <a:p>
            <a:pPr algn="just"/>
            <a:endParaRPr lang="en-AU" sz="1800" dirty="0">
              <a:effectLst/>
              <a:latin typeface="Times New Roman" panose="02020603050405020304" pitchFamily="18" charset="0"/>
              <a:ea typeface="Times New Roman" panose="02020603050405020304" pitchFamily="18" charset="0"/>
            </a:endParaRPr>
          </a:p>
          <a:p>
            <a:pPr algn="just"/>
            <a:r>
              <a:rPr lang="en-AU" sz="1800" b="1" dirty="0">
                <a:effectLst/>
                <a:latin typeface="Times New Roman" panose="02020603050405020304" pitchFamily="18" charset="0"/>
                <a:ea typeface="Times New Roman" panose="02020603050405020304" pitchFamily="18" charset="0"/>
              </a:rPr>
              <a:t>Limitations</a:t>
            </a:r>
          </a:p>
          <a:p>
            <a:pPr marL="457200" indent="-457200">
              <a:buFont typeface="Arial" panose="020B0604020202020204" pitchFamily="34" charset="0"/>
              <a:buChar char="•"/>
            </a:pPr>
            <a:r>
              <a:rPr lang="en-AU" sz="2800" dirty="0"/>
              <a:t>Initial research based on data summaries from 2015-16, 2018-19 and 2019-20, the analysis undertaken was for Census 2021 only.</a:t>
            </a:r>
          </a:p>
          <a:p>
            <a:pPr marL="457200" indent="-457200">
              <a:buFont typeface="Arial" panose="020B0604020202020204" pitchFamily="34" charset="0"/>
              <a:buChar char="•"/>
            </a:pPr>
            <a:r>
              <a:rPr lang="en-AU" sz="2800" dirty="0"/>
              <a:t> Analysis and comparisons between countries.</a:t>
            </a:r>
            <a:endParaRPr lang="en-AU" sz="1800" dirty="0">
              <a:effectLst/>
              <a:latin typeface="Times New Roman" panose="02020603050405020304" pitchFamily="18" charset="0"/>
              <a:ea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69A08A1B-E5C3-4F2A-BD9D-D8D3F239DE00}" type="slidenum">
              <a:rPr lang="en-AU" smtClean="0"/>
              <a:t>4</a:t>
            </a:fld>
            <a:endParaRPr lang="en-AU"/>
          </a:p>
        </p:txBody>
      </p:sp>
    </p:spTree>
    <p:extLst>
      <p:ext uri="{BB962C8B-B14F-4D97-AF65-F5344CB8AC3E}">
        <p14:creationId xmlns:p14="http://schemas.microsoft.com/office/powerpoint/2010/main" val="368818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i="0" dirty="0">
                <a:solidFill>
                  <a:srgbClr val="000000"/>
                </a:solidFill>
                <a:effectLst/>
                <a:latin typeface="Benton Sans Book"/>
              </a:rPr>
              <a:t>What is data cleaning?</a:t>
            </a:r>
          </a:p>
          <a:p>
            <a:r>
              <a:rPr lang="en-AU" b="0" i="0" dirty="0">
                <a:solidFill>
                  <a:srgbClr val="333333"/>
                </a:solidFill>
                <a:effectLst/>
                <a:latin typeface="Merriweather" panose="020B0604020202020204" pitchFamily="2" charset="0"/>
              </a:rPr>
              <a:t>Data cleaning is the process of fixing or removing incorrect, corrupted, incorrectly formatted, duplicate, or incomplete data within a dataset. When combining multiple data sources, there are many opportunities for data to be duplicated or mis-</a:t>
            </a:r>
            <a:r>
              <a:rPr lang="en-AU" b="0" i="0" dirty="0" err="1">
                <a:solidFill>
                  <a:srgbClr val="333333"/>
                </a:solidFill>
                <a:effectLst/>
                <a:latin typeface="Merriweather" panose="020B0604020202020204" pitchFamily="2" charset="0"/>
              </a:rPr>
              <a:t>labeled</a:t>
            </a:r>
            <a:r>
              <a:rPr lang="en-AU" b="0" i="0" dirty="0">
                <a:solidFill>
                  <a:srgbClr val="333333"/>
                </a:solidFill>
                <a:effectLst/>
                <a:latin typeface="Merriweather" panose="020B0604020202020204" pitchFamily="2" charset="0"/>
              </a:rPr>
              <a:t>. If data is incorrect, outcomes and algorithms are unreliable, even though they may look correct. There is no one absolute way to prescribe the exact steps in the data cleaning process because the processes will vary from dataset to dataset. But it is crucial to establish a template for your data cleaning process so you know you are doing it the right way every time.</a:t>
            </a:r>
          </a:p>
          <a:p>
            <a:endParaRPr lang="en-AU" b="0" i="0" dirty="0">
              <a:solidFill>
                <a:srgbClr val="333333"/>
              </a:solidFill>
              <a:effectLst/>
              <a:latin typeface="Merriweather" panose="020B0604020202020204" pitchFamily="2" charset="0"/>
            </a:endParaRPr>
          </a:p>
          <a:p>
            <a:pPr algn="l"/>
            <a:r>
              <a:rPr lang="en-AU" b="1" i="0" dirty="0">
                <a:solidFill>
                  <a:srgbClr val="000000"/>
                </a:solidFill>
                <a:effectLst/>
                <a:latin typeface="Benton Sans Book"/>
              </a:rPr>
              <a:t>What is the difference between data cleaning and data transformation?</a:t>
            </a:r>
          </a:p>
          <a:p>
            <a:pPr algn="l"/>
            <a:r>
              <a:rPr lang="en-AU" b="0" i="0" dirty="0">
                <a:solidFill>
                  <a:srgbClr val="333333"/>
                </a:solidFill>
                <a:effectLst/>
                <a:latin typeface="Merriweather" panose="00000500000000000000" pitchFamily="2" charset="0"/>
              </a:rPr>
              <a:t>Data cleaning is the process that removes data that does not belong in your dataset. Data transformation is the process of converting data from one format or structure into another. Transformation processes can also be referred to as data wrangling, or data munging, transforming and mapping data from one "raw" data form into another format for warehousing and </a:t>
            </a:r>
            <a:r>
              <a:rPr lang="en-AU" b="0" i="0" dirty="0" err="1">
                <a:solidFill>
                  <a:srgbClr val="333333"/>
                </a:solidFill>
                <a:effectLst/>
                <a:latin typeface="Merriweather" panose="00000500000000000000" pitchFamily="2" charset="0"/>
              </a:rPr>
              <a:t>analyzing</a:t>
            </a:r>
            <a:r>
              <a:rPr lang="en-AU" b="0" i="0" dirty="0">
                <a:solidFill>
                  <a:srgbClr val="333333"/>
                </a:solidFill>
                <a:effectLst/>
                <a:latin typeface="Merriweather" panose="00000500000000000000" pitchFamily="2" charset="0"/>
              </a:rPr>
              <a:t>. This article focuses on the processes of cleaning that data.</a:t>
            </a:r>
          </a:p>
          <a:p>
            <a:endParaRPr lang="en-AU" dirty="0"/>
          </a:p>
          <a:p>
            <a:r>
              <a:rPr lang="en-AU" b="1" dirty="0"/>
              <a:t>Validate</a:t>
            </a:r>
          </a:p>
          <a:p>
            <a:pPr algn="l"/>
            <a:r>
              <a:rPr lang="en-AU" b="0" i="0" dirty="0">
                <a:solidFill>
                  <a:srgbClr val="333333"/>
                </a:solidFill>
                <a:effectLst/>
                <a:latin typeface="Merriweather" panose="00000500000000000000" pitchFamily="2" charset="0"/>
              </a:rPr>
              <a:t>At the end of the data cleaning process, you should be able to answer these questions as a part of basic validation:</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the data make sense?</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the data follow the appropriate rules for its field?</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it prove or disprove your working theory, or bring any insight to light?</a:t>
            </a:r>
          </a:p>
          <a:p>
            <a:pPr algn="l">
              <a:buFont typeface="Arial" panose="020B0604020202020204" pitchFamily="34" charset="0"/>
              <a:buChar char="•"/>
            </a:pPr>
            <a:r>
              <a:rPr lang="en-AU" b="0" i="0" dirty="0">
                <a:solidFill>
                  <a:srgbClr val="333333"/>
                </a:solidFill>
                <a:effectLst/>
                <a:latin typeface="Merriweather" panose="00000500000000000000" pitchFamily="2" charset="0"/>
              </a:rPr>
              <a:t>Can you find trends in the data to help you form your next theory?</a:t>
            </a:r>
          </a:p>
          <a:p>
            <a:pPr algn="l">
              <a:buFont typeface="Arial" panose="020B0604020202020204" pitchFamily="34" charset="0"/>
              <a:buChar char="•"/>
            </a:pPr>
            <a:r>
              <a:rPr lang="en-AU" b="0" i="0" dirty="0">
                <a:solidFill>
                  <a:srgbClr val="333333"/>
                </a:solidFill>
                <a:effectLst/>
                <a:latin typeface="Merriweather" panose="00000500000000000000" pitchFamily="2" charset="0"/>
              </a:rPr>
              <a:t>If not, is that because of a data quality issue?</a:t>
            </a:r>
          </a:p>
          <a:p>
            <a:endParaRPr lang="en-AU" dirty="0"/>
          </a:p>
        </p:txBody>
      </p:sp>
      <p:sp>
        <p:nvSpPr>
          <p:cNvPr id="4" name="Slide Number Placeholder 3"/>
          <p:cNvSpPr>
            <a:spLocks noGrp="1"/>
          </p:cNvSpPr>
          <p:nvPr>
            <p:ph type="sldNum" sz="quarter" idx="5"/>
          </p:nvPr>
        </p:nvSpPr>
        <p:spPr/>
        <p:txBody>
          <a:bodyPr/>
          <a:lstStyle/>
          <a:p>
            <a:fld id="{69A08A1B-E5C3-4F2A-BD9D-D8D3F239DE00}" type="slidenum">
              <a:rPr lang="en-AU" smtClean="0"/>
              <a:t>5</a:t>
            </a:fld>
            <a:endParaRPr lang="en-AU"/>
          </a:p>
        </p:txBody>
      </p:sp>
    </p:spTree>
    <p:extLst>
      <p:ext uri="{BB962C8B-B14F-4D97-AF65-F5344CB8AC3E}">
        <p14:creationId xmlns:p14="http://schemas.microsoft.com/office/powerpoint/2010/main" val="108243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Figure 1 (left hand-side) provides proportions for Australia (aggregate – age and gender)– MH condition, Arthritis, asthma – (highest down)</a:t>
            </a:r>
          </a:p>
          <a:p>
            <a:r>
              <a:rPr lang="en-AU" dirty="0"/>
              <a:t>Figure 2 (right hand-side) proportions for WA  by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Times New Roman" panose="02020603050405020304" pitchFamily="18" charset="0"/>
                <a:ea typeface="Times New Roman" panose="02020603050405020304" pitchFamily="18" charset="0"/>
              </a:rPr>
              <a:t>According to the pie chart, 17.8% of Western Australia's population in 2021 suffered from mental diseases or chronic mental health conditions. Diabetes, stroke, and kidney disease were on the bottom of the list with less than 2% of the population affected. Meanwhile, asthma and authorities had a prevalence of over 15%. However, when compared to other Australian states, Western Australia ranked fourth in the total number of people with chronic illnesses, with NSW, Victoria, and Queensland leading the pack.</a:t>
            </a:r>
          </a:p>
          <a:p>
            <a:endParaRPr lang="en-AU" dirty="0"/>
          </a:p>
        </p:txBody>
      </p:sp>
      <p:sp>
        <p:nvSpPr>
          <p:cNvPr id="4" name="Slide Number Placeholder 3"/>
          <p:cNvSpPr>
            <a:spLocks noGrp="1"/>
          </p:cNvSpPr>
          <p:nvPr>
            <p:ph type="sldNum" sz="quarter" idx="5"/>
          </p:nvPr>
        </p:nvSpPr>
        <p:spPr/>
        <p:txBody>
          <a:bodyPr/>
          <a:lstStyle/>
          <a:p>
            <a:fld id="{69A08A1B-E5C3-4F2A-BD9D-D8D3F239DE00}" type="slidenum">
              <a:rPr lang="en-AU" smtClean="0"/>
              <a:t>7</a:t>
            </a:fld>
            <a:endParaRPr lang="en-AU"/>
          </a:p>
        </p:txBody>
      </p:sp>
    </p:spTree>
    <p:extLst>
      <p:ext uri="{BB962C8B-B14F-4D97-AF65-F5344CB8AC3E}">
        <p14:creationId xmlns:p14="http://schemas.microsoft.com/office/powerpoint/2010/main" val="3260837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Australia by sex</a:t>
            </a:r>
          </a:p>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8</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State total – comparison of state vs state – larger the circle, higher the total affected with a chronic illness </a:t>
            </a:r>
          </a:p>
        </p:txBody>
      </p:sp>
      <p:sp>
        <p:nvSpPr>
          <p:cNvPr id="4" name="Slide Number Placeholder 3"/>
          <p:cNvSpPr>
            <a:spLocks noGrp="1"/>
          </p:cNvSpPr>
          <p:nvPr>
            <p:ph type="sldNum" sz="quarter" idx="5"/>
          </p:nvPr>
        </p:nvSpPr>
        <p:spPr/>
        <p:txBody>
          <a:bodyPr/>
          <a:lstStyle/>
          <a:p>
            <a:fld id="{69A08A1B-E5C3-4F2A-BD9D-D8D3F239DE00}" type="slidenum">
              <a:rPr lang="en-AU" smtClean="0"/>
              <a:t>9</a:t>
            </a:fld>
            <a:endParaRPr lang="en-AU"/>
          </a:p>
        </p:txBody>
      </p:sp>
    </p:spTree>
    <p:extLst>
      <p:ext uri="{BB962C8B-B14F-4D97-AF65-F5344CB8AC3E}">
        <p14:creationId xmlns:p14="http://schemas.microsoft.com/office/powerpoint/2010/main" val="370069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AU" sz="1800" dirty="0">
                <a:effectLst/>
                <a:latin typeface="Times New Roman" panose="02020603050405020304" pitchFamily="18" charset="0"/>
                <a:ea typeface="Times New Roman" panose="02020603050405020304" pitchFamily="18" charset="0"/>
              </a:rPr>
              <a:t>The bar chart illustrates the proportion of people in Australia with chronic diseases who were born in Australia. </a:t>
            </a:r>
          </a:p>
          <a:p>
            <a:pPr algn="just"/>
            <a:r>
              <a:rPr lang="en-AU" sz="1800" dirty="0">
                <a:effectLst/>
                <a:latin typeface="Times New Roman" panose="02020603050405020304" pitchFamily="18" charset="0"/>
                <a:ea typeface="Times New Roman" panose="02020603050405020304" pitchFamily="18" charset="0"/>
              </a:rPr>
              <a:t>Finding:  Since the majority of chronic conditions are found among the local population, the government needs to explore new ways to prevent chronic illnesses, especially mental health conditions, arthritis, asthma, diabetes, and heart diseases, particularly among females.</a:t>
            </a:r>
          </a:p>
        </p:txBody>
      </p:sp>
      <p:sp>
        <p:nvSpPr>
          <p:cNvPr id="4" name="Slide Number Placeholder 3"/>
          <p:cNvSpPr>
            <a:spLocks noGrp="1"/>
          </p:cNvSpPr>
          <p:nvPr>
            <p:ph type="sldNum" sz="quarter" idx="5"/>
          </p:nvPr>
        </p:nvSpPr>
        <p:spPr/>
        <p:txBody>
          <a:bodyPr/>
          <a:lstStyle/>
          <a:p>
            <a:fld id="{69A08A1B-E5C3-4F2A-BD9D-D8D3F239DE00}" type="slidenum">
              <a:rPr lang="en-AU" smtClean="0"/>
              <a:t>10</a:t>
            </a:fld>
            <a:endParaRPr lang="en-AU"/>
          </a:p>
        </p:txBody>
      </p:sp>
    </p:spTree>
    <p:extLst>
      <p:ext uri="{BB962C8B-B14F-4D97-AF65-F5344CB8AC3E}">
        <p14:creationId xmlns:p14="http://schemas.microsoft.com/office/powerpoint/2010/main" val="3212014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Exploratory data analysis occurs throughout the Healthcare industry at a local and systemic level from population level, burden of disease, measures of mortality and morbidity and multi-morbidity. Exploration is important as it informs healthcare spending at different levels and spending modalities and expenditure in areas such as prevention initiative, treatment services, research and capital spending. </a:t>
            </a:r>
          </a:p>
        </p:txBody>
      </p:sp>
      <p:sp>
        <p:nvSpPr>
          <p:cNvPr id="4" name="Slide Number Placeholder 3"/>
          <p:cNvSpPr>
            <a:spLocks noGrp="1"/>
          </p:cNvSpPr>
          <p:nvPr>
            <p:ph type="sldNum" sz="quarter" idx="5"/>
          </p:nvPr>
        </p:nvSpPr>
        <p:spPr/>
        <p:txBody>
          <a:bodyPr/>
          <a:lstStyle/>
          <a:p>
            <a:fld id="{69A08A1B-E5C3-4F2A-BD9D-D8D3F239DE00}" type="slidenum">
              <a:rPr lang="en-AU" smtClean="0"/>
              <a:t>11</a:t>
            </a:fld>
            <a:endParaRPr lang="en-AU"/>
          </a:p>
        </p:txBody>
      </p:sp>
    </p:spTree>
    <p:extLst>
      <p:ext uri="{BB962C8B-B14F-4D97-AF65-F5344CB8AC3E}">
        <p14:creationId xmlns:p14="http://schemas.microsoft.com/office/powerpoint/2010/main" val="111644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5/7/2023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5/7/2023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5/7/2023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5/7/2023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5/7/2023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5/7/2023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Long Term Health Conditions – trend analysis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solidFill>
                  <a:schemeClr val="tx1"/>
                </a:solidFill>
              </a:rPr>
              <a:t>Australia  2021</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4" name="Subtitle 2">
            <a:extLst>
              <a:ext uri="{FF2B5EF4-FFF2-40B4-BE49-F238E27FC236}">
                <a16:creationId xmlns:a16="http://schemas.microsoft.com/office/drawing/2014/main" id="{CFA86A39-D71B-6859-8905-74EC1291E1DA}"/>
              </a:ext>
            </a:extLst>
          </p:cNvPr>
          <p:cNvSpPr txBox="1">
            <a:spLocks/>
          </p:cNvSpPr>
          <p:nvPr/>
        </p:nvSpPr>
        <p:spPr>
          <a:xfrm>
            <a:off x="7799294" y="6425429"/>
            <a:ext cx="4218330" cy="468233"/>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solidFill>
                  <a:srgbClr val="7030A0"/>
                </a:solidFill>
              </a:rPr>
              <a:t>By Minali, irina and  Kirsty (Team 5) </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55">
            <a:extLst>
              <a:ext uri="{FF2B5EF4-FFF2-40B4-BE49-F238E27FC236}">
                <a16:creationId xmlns:a16="http://schemas.microsoft.com/office/drawing/2014/main" id="{13BF3125-F829-42AD-9499-2E1E68573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7">
            <a:extLst>
              <a:ext uri="{FF2B5EF4-FFF2-40B4-BE49-F238E27FC236}">
                <a16:creationId xmlns:a16="http://schemas.microsoft.com/office/drawing/2014/main" id="{0755048A-E386-4898-B0AD-98A6A29F6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59">
            <a:extLst>
              <a:ext uri="{FF2B5EF4-FFF2-40B4-BE49-F238E27FC236}">
                <a16:creationId xmlns:a16="http://schemas.microsoft.com/office/drawing/2014/main" id="{0A21A1F8-0202-47A2-AA30-21B1B3ED6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61">
            <a:extLst>
              <a:ext uri="{FF2B5EF4-FFF2-40B4-BE49-F238E27FC236}">
                <a16:creationId xmlns:a16="http://schemas.microsoft.com/office/drawing/2014/main" id="{58016B9E-A476-43D0-AA13-88A0A84D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6">
            <a:extLst>
              <a:ext uri="{FF2B5EF4-FFF2-40B4-BE49-F238E27FC236}">
                <a16:creationId xmlns:a16="http://schemas.microsoft.com/office/drawing/2014/main" id="{AEE91B14-6B2C-8FBB-C067-3B56D7743588}"/>
              </a:ext>
            </a:extLst>
          </p:cNvPr>
          <p:cNvPicPr>
            <a:picLocks noChangeAspect="1"/>
          </p:cNvPicPr>
          <p:nvPr/>
        </p:nvPicPr>
        <p:blipFill rotWithShape="1">
          <a:blip r:embed="rId3"/>
          <a:srcRect t="967" r="-2" b="2947"/>
          <a:stretch/>
        </p:blipFill>
        <p:spPr>
          <a:xfrm>
            <a:off x="770889" y="1343631"/>
            <a:ext cx="4484017" cy="3425187"/>
          </a:xfrm>
          <a:prstGeom prst="rect">
            <a:avLst/>
          </a:prstGeom>
        </p:spPr>
      </p:pic>
      <p:sp>
        <p:nvSpPr>
          <p:cNvPr id="74" name="Content Placeholder 52">
            <a:extLst>
              <a:ext uri="{FF2B5EF4-FFF2-40B4-BE49-F238E27FC236}">
                <a16:creationId xmlns:a16="http://schemas.microsoft.com/office/drawing/2014/main" id="{BA7FC83D-EAD4-F98F-ECCD-66A7585E1B7B}"/>
              </a:ext>
            </a:extLst>
          </p:cNvPr>
          <p:cNvSpPr>
            <a:spLocks noGrp="1"/>
          </p:cNvSpPr>
          <p:nvPr>
            <p:ph idx="1"/>
          </p:nvPr>
        </p:nvSpPr>
        <p:spPr>
          <a:xfrm>
            <a:off x="599374" y="5165584"/>
            <a:ext cx="5494116" cy="1423439"/>
          </a:xfrm>
        </p:spPr>
        <p:txBody>
          <a:bodyPr vert="horz" lIns="91440" tIns="45720" rIns="91440" bIns="45720" rtlCol="0" anchor="ctr">
            <a:normAutofit/>
          </a:bodyPr>
          <a:lstStyle/>
          <a:p>
            <a:r>
              <a:rPr lang="en-US" dirty="0"/>
              <a:t>Highest ranked conditions have relatively even proportions with country of birth Australian born vs Overseas born</a:t>
            </a:r>
          </a:p>
        </p:txBody>
      </p:sp>
      <p:sp>
        <p:nvSpPr>
          <p:cNvPr id="2" name="TextBox 1">
            <a:extLst>
              <a:ext uri="{FF2B5EF4-FFF2-40B4-BE49-F238E27FC236}">
                <a16:creationId xmlns:a16="http://schemas.microsoft.com/office/drawing/2014/main" id="{C13767CD-A082-2D76-C56F-08A6C751715A}"/>
              </a:ext>
            </a:extLst>
          </p:cNvPr>
          <p:cNvSpPr txBox="1"/>
          <p:nvPr/>
        </p:nvSpPr>
        <p:spPr>
          <a:xfrm>
            <a:off x="11198816" y="6404357"/>
            <a:ext cx="837341" cy="369332"/>
          </a:xfrm>
          <a:prstGeom prst="rect">
            <a:avLst/>
          </a:prstGeom>
          <a:noFill/>
        </p:spPr>
        <p:txBody>
          <a:bodyPr wrap="square" rtlCol="0">
            <a:spAutoFit/>
          </a:bodyPr>
          <a:lstStyle/>
          <a:p>
            <a:r>
              <a:rPr lang="en-AU" dirty="0">
                <a:solidFill>
                  <a:srgbClr val="FF0000"/>
                </a:solidFill>
              </a:rPr>
              <a:t>Irina </a:t>
            </a:r>
          </a:p>
        </p:txBody>
      </p:sp>
      <p:pic>
        <p:nvPicPr>
          <p:cNvPr id="4" name="Picture 3">
            <a:extLst>
              <a:ext uri="{FF2B5EF4-FFF2-40B4-BE49-F238E27FC236}">
                <a16:creationId xmlns:a16="http://schemas.microsoft.com/office/drawing/2014/main" id="{AFD02851-4FED-DF24-55B7-6C99C983EFB8}"/>
              </a:ext>
            </a:extLst>
          </p:cNvPr>
          <p:cNvPicPr>
            <a:picLocks noChangeAspect="1"/>
          </p:cNvPicPr>
          <p:nvPr/>
        </p:nvPicPr>
        <p:blipFill>
          <a:blip r:embed="rId4"/>
          <a:stretch>
            <a:fillRect/>
          </a:stretch>
        </p:blipFill>
        <p:spPr>
          <a:xfrm>
            <a:off x="6249793" y="548640"/>
            <a:ext cx="5630061" cy="5934903"/>
          </a:xfrm>
          <a:prstGeom prst="rect">
            <a:avLst/>
          </a:prstGeom>
        </p:spPr>
      </p:pic>
      <p:sp>
        <p:nvSpPr>
          <p:cNvPr id="6" name="TextBox 5">
            <a:extLst>
              <a:ext uri="{FF2B5EF4-FFF2-40B4-BE49-F238E27FC236}">
                <a16:creationId xmlns:a16="http://schemas.microsoft.com/office/drawing/2014/main" id="{5F1A8AEC-1608-E08D-C455-1575F8EE0A0D}"/>
              </a:ext>
            </a:extLst>
          </p:cNvPr>
          <p:cNvSpPr txBox="1"/>
          <p:nvPr/>
        </p:nvSpPr>
        <p:spPr>
          <a:xfrm>
            <a:off x="1161236" y="679642"/>
            <a:ext cx="3703321" cy="559485"/>
          </a:xfrm>
          <a:prstGeom prst="rect">
            <a:avLst/>
          </a:prstGeom>
        </p:spPr>
        <p:txBody>
          <a:bodyPr vert="horz" lIns="91440" tIns="45720" rIns="91440" bIns="45720" rtlCol="0" anchor="b">
            <a:normAutofit/>
          </a:bodyPr>
          <a:lstStyle/>
          <a:p>
            <a:pPr defTabSz="457200">
              <a:spcBef>
                <a:spcPct val="0"/>
              </a:spcBef>
              <a:spcAft>
                <a:spcPts val="600"/>
              </a:spcAft>
            </a:pPr>
            <a:r>
              <a:rPr lang="en-US" sz="2800" b="0" kern="1200" cap="all" dirty="0">
                <a:solidFill>
                  <a:schemeClr val="tx1">
                    <a:lumMod val="75000"/>
                    <a:lumOff val="25000"/>
                  </a:schemeClr>
                </a:solidFill>
                <a:latin typeface="+mj-lt"/>
                <a:ea typeface="+mj-ea"/>
                <a:cs typeface="+mj-cs"/>
              </a:rPr>
              <a:t>Continent of birth</a:t>
            </a:r>
          </a:p>
        </p:txBody>
      </p:sp>
    </p:spTree>
    <p:extLst>
      <p:ext uri="{BB962C8B-B14F-4D97-AF65-F5344CB8AC3E}">
        <p14:creationId xmlns:p14="http://schemas.microsoft.com/office/powerpoint/2010/main" val="1718489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BE153E5E-6E3B-5579-A7B9-2B67BA7791A3}"/>
              </a:ext>
            </a:extLst>
          </p:cNvPr>
          <p:cNvSpPr/>
          <p:nvPr/>
        </p:nvSpPr>
        <p:spPr>
          <a:xfrm>
            <a:off x="2013433" y="1168400"/>
            <a:ext cx="9265920" cy="5619684"/>
          </a:xfrm>
          <a:prstGeom prst="roundRect">
            <a:avLst/>
          </a:prstGeom>
          <a:gradFill flip="none" rotWithShape="1">
            <a:gsLst>
              <a:gs pos="62000">
                <a:schemeClr val="tx1">
                  <a:lumMod val="50000"/>
                  <a:lumOff val="50000"/>
                </a:schemeClr>
              </a:gs>
              <a:gs pos="10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98C07FB-953A-975E-20AB-F2F9A2076CB9}"/>
              </a:ext>
            </a:extLst>
          </p:cNvPr>
          <p:cNvSpPr>
            <a:spLocks noGrp="1"/>
          </p:cNvSpPr>
          <p:nvPr>
            <p:ph type="title"/>
          </p:nvPr>
        </p:nvSpPr>
        <p:spPr>
          <a:xfrm>
            <a:off x="581192" y="702156"/>
            <a:ext cx="11029616" cy="495048"/>
          </a:xfrm>
        </p:spPr>
        <p:txBody>
          <a:bodyPr>
            <a:normAutofit fontScale="90000"/>
          </a:bodyPr>
          <a:lstStyle/>
          <a:p>
            <a:r>
              <a:rPr lang="en-AU" dirty="0"/>
              <a:t>InCOME </a:t>
            </a:r>
          </a:p>
        </p:txBody>
      </p:sp>
      <p:pic>
        <p:nvPicPr>
          <p:cNvPr id="8" name="Content Placeholder 7">
            <a:extLst>
              <a:ext uri="{FF2B5EF4-FFF2-40B4-BE49-F238E27FC236}">
                <a16:creationId xmlns:a16="http://schemas.microsoft.com/office/drawing/2014/main" id="{0F39BB93-478B-9CC8-D3FF-6B4CFDC7DD8F}"/>
              </a:ext>
            </a:extLst>
          </p:cNvPr>
          <p:cNvPicPr>
            <a:picLocks noGrp="1" noChangeAspect="1"/>
          </p:cNvPicPr>
          <p:nvPr>
            <p:ph idx="1"/>
          </p:nvPr>
        </p:nvPicPr>
        <p:blipFill>
          <a:blip r:embed="rId3"/>
          <a:stretch>
            <a:fillRect/>
          </a:stretch>
        </p:blipFill>
        <p:spPr>
          <a:xfrm>
            <a:off x="3655160" y="1341120"/>
            <a:ext cx="6523407" cy="5274244"/>
          </a:xfrm>
          <a:prstGeom prst="rect">
            <a:avLst/>
          </a:prstGeom>
        </p:spPr>
      </p:pic>
      <p:sp>
        <p:nvSpPr>
          <p:cNvPr id="10" name="TextBox 9">
            <a:extLst>
              <a:ext uri="{FF2B5EF4-FFF2-40B4-BE49-F238E27FC236}">
                <a16:creationId xmlns:a16="http://schemas.microsoft.com/office/drawing/2014/main" id="{9DEB7353-D309-99E8-4845-A4AC48D4990A}"/>
              </a:ext>
            </a:extLst>
          </p:cNvPr>
          <p:cNvSpPr txBox="1"/>
          <p:nvPr/>
        </p:nvSpPr>
        <p:spPr>
          <a:xfrm>
            <a:off x="11139256" y="6246032"/>
            <a:ext cx="1362075" cy="369332"/>
          </a:xfrm>
          <a:prstGeom prst="rect">
            <a:avLst/>
          </a:prstGeom>
          <a:noFill/>
        </p:spPr>
        <p:txBody>
          <a:bodyPr wrap="square" rtlCol="0">
            <a:spAutoFit/>
          </a:bodyPr>
          <a:lstStyle/>
          <a:p>
            <a:r>
              <a:rPr lang="en-AU" dirty="0">
                <a:solidFill>
                  <a:srgbClr val="FF0000"/>
                </a:solidFill>
              </a:rPr>
              <a:t>Irina </a:t>
            </a:r>
          </a:p>
        </p:txBody>
      </p:sp>
    </p:spTree>
    <p:extLst>
      <p:ext uri="{BB962C8B-B14F-4D97-AF65-F5344CB8AC3E}">
        <p14:creationId xmlns:p14="http://schemas.microsoft.com/office/powerpoint/2010/main" val="89880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1416819" y="114701"/>
            <a:ext cx="10098592" cy="6677985"/>
          </a:xfrm>
          <a:prstGeom prst="rect">
            <a:avLst/>
          </a:prstGeom>
          <a:solidFill>
            <a:schemeClr val="bg1"/>
          </a:solid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06987E6-5836-FE26-9C20-1BF74C0692D4}"/>
              </a:ext>
            </a:extLst>
          </p:cNvPr>
          <p:cNvSpPr txBox="1"/>
          <p:nvPr/>
        </p:nvSpPr>
        <p:spPr>
          <a:xfrm>
            <a:off x="10569877" y="6063981"/>
            <a:ext cx="1362075" cy="369332"/>
          </a:xfrm>
          <a:prstGeom prst="rect">
            <a:avLst/>
          </a:prstGeom>
          <a:noFill/>
        </p:spPr>
        <p:txBody>
          <a:bodyPr wrap="square" rtlCol="0">
            <a:spAutoFit/>
          </a:bodyPr>
          <a:lstStyle/>
          <a:p>
            <a:r>
              <a:rPr lang="en-AU" dirty="0">
                <a:solidFill>
                  <a:srgbClr val="FF0000"/>
                </a:solidFill>
              </a:rPr>
              <a:t>Irina</a:t>
            </a:r>
          </a:p>
        </p:txBody>
      </p:sp>
      <p:pic>
        <p:nvPicPr>
          <p:cNvPr id="7" name="Picture 6">
            <a:extLst>
              <a:ext uri="{FF2B5EF4-FFF2-40B4-BE49-F238E27FC236}">
                <a16:creationId xmlns:a16="http://schemas.microsoft.com/office/drawing/2014/main" id="{3CCCD441-679B-D896-1E26-E6B3E404FAE9}"/>
              </a:ext>
            </a:extLst>
          </p:cNvPr>
          <p:cNvPicPr>
            <a:picLocks noChangeAspect="1"/>
          </p:cNvPicPr>
          <p:nvPr/>
        </p:nvPicPr>
        <p:blipFill>
          <a:blip r:embed="rId3"/>
          <a:stretch>
            <a:fillRect/>
          </a:stretch>
        </p:blipFill>
        <p:spPr>
          <a:xfrm>
            <a:off x="3466681" y="220212"/>
            <a:ext cx="6340510" cy="6539499"/>
          </a:xfrm>
          <a:prstGeom prst="rect">
            <a:avLst/>
          </a:prstGeom>
        </p:spPr>
      </p:pic>
      <p:grpSp>
        <p:nvGrpSpPr>
          <p:cNvPr id="8" name="Group 7">
            <a:extLst>
              <a:ext uri="{FF2B5EF4-FFF2-40B4-BE49-F238E27FC236}">
                <a16:creationId xmlns:a16="http://schemas.microsoft.com/office/drawing/2014/main" id="{F001B9D7-DFD0-6CD7-7468-A5207D33B0C6}"/>
              </a:ext>
            </a:extLst>
          </p:cNvPr>
          <p:cNvGrpSpPr/>
          <p:nvPr/>
        </p:nvGrpSpPr>
        <p:grpSpPr>
          <a:xfrm>
            <a:off x="114594" y="6071838"/>
            <a:ext cx="3952875" cy="492443"/>
            <a:chOff x="4073644" y="1033208"/>
            <a:chExt cx="3952875" cy="492443"/>
          </a:xfrm>
        </p:grpSpPr>
        <p:sp>
          <p:nvSpPr>
            <p:cNvPr id="75" name="Rectangle: Rounded Corners 74">
              <a:extLst>
                <a:ext uri="{FF2B5EF4-FFF2-40B4-BE49-F238E27FC236}">
                  <a16:creationId xmlns:a16="http://schemas.microsoft.com/office/drawing/2014/main" id="{527B1B3A-4567-4AE9-A7C9-FA9D5A1F3929}"/>
                </a:ext>
              </a:extLst>
            </p:cNvPr>
            <p:cNvSpPr/>
            <p:nvPr/>
          </p:nvSpPr>
          <p:spPr>
            <a:xfrm>
              <a:off x="4073644" y="1033208"/>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Income by sex</a:t>
              </a:r>
              <a:endParaRPr lang="en-US" sz="1600" dirty="0"/>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val="1"/>
                </a:ext>
              </a:extLst>
            </p:cNvPr>
            <p:cNvSpPr/>
            <p:nvPr/>
          </p:nvSpPr>
          <p:spPr>
            <a:xfrm>
              <a:off x="4161144" y="1086547"/>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4255898" y="1204599"/>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42790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7F9DE79-5421-93A4-9405-B84E52C8EA33}"/>
              </a:ext>
            </a:extLst>
          </p:cNvPr>
          <p:cNvSpPr>
            <a:spLocks noGrp="1"/>
          </p:cNvSpPr>
          <p:nvPr>
            <p:ph type="title"/>
          </p:nvPr>
        </p:nvSpPr>
        <p:spPr>
          <a:xfrm>
            <a:off x="603896" y="966069"/>
            <a:ext cx="3259016" cy="1462692"/>
          </a:xfrm>
        </p:spPr>
        <p:txBody>
          <a:bodyPr>
            <a:normAutofit/>
          </a:bodyPr>
          <a:lstStyle/>
          <a:p>
            <a:r>
              <a:rPr lang="en-AU" dirty="0">
                <a:solidFill>
                  <a:srgbClr val="FFFFFF"/>
                </a:solidFill>
              </a:rPr>
              <a:t>Assistance type</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BF821214-A6E0-4973-5CA2-0707BE6173EE}"/>
              </a:ext>
            </a:extLst>
          </p:cNvPr>
          <p:cNvSpPr>
            <a:spLocks noGrp="1"/>
          </p:cNvSpPr>
          <p:nvPr>
            <p:ph idx="1"/>
          </p:nvPr>
        </p:nvSpPr>
        <p:spPr>
          <a:xfrm>
            <a:off x="671513" y="2835667"/>
            <a:ext cx="3123783" cy="3372300"/>
          </a:xfrm>
        </p:spPr>
        <p:txBody>
          <a:bodyPr anchor="t">
            <a:normAutofit/>
          </a:bodyPr>
          <a:lstStyle/>
          <a:p>
            <a:r>
              <a:rPr lang="en-AU" dirty="0">
                <a:solidFill>
                  <a:srgbClr val="FFFFFF"/>
                </a:solidFill>
              </a:rPr>
              <a:t>Activities of daily living (ADLs)</a:t>
            </a:r>
            <a:endParaRPr lang="en-US" dirty="0">
              <a:solidFill>
                <a:srgbClr val="FFFFFF"/>
              </a:solidFill>
            </a:endParaRPr>
          </a:p>
          <a:p>
            <a:r>
              <a:rPr lang="en-US" dirty="0">
                <a:solidFill>
                  <a:srgbClr val="FFFFFF"/>
                </a:solidFill>
              </a:rPr>
              <a:t>Assistance, No assistance, Not stated</a:t>
            </a:r>
          </a:p>
          <a:p>
            <a:r>
              <a:rPr lang="en-US" dirty="0">
                <a:solidFill>
                  <a:srgbClr val="FFFFFF"/>
                </a:solidFill>
              </a:rPr>
              <a:t>Data exploration - Females / Arthritis</a:t>
            </a:r>
          </a:p>
          <a:p>
            <a:endParaRPr lang="en-US" dirty="0">
              <a:solidFill>
                <a:srgbClr val="FFFFFF"/>
              </a:solidFill>
            </a:endParaRPr>
          </a:p>
        </p:txBody>
      </p:sp>
      <p:pic>
        <p:nvPicPr>
          <p:cNvPr id="4" name="Picture 3">
            <a:extLst>
              <a:ext uri="{FF2B5EF4-FFF2-40B4-BE49-F238E27FC236}">
                <a16:creationId xmlns:a16="http://schemas.microsoft.com/office/drawing/2014/main" id="{B255A489-FCDC-6E1B-E572-41A72874B7EC}"/>
              </a:ext>
            </a:extLst>
          </p:cNvPr>
          <p:cNvPicPr>
            <a:picLocks noChangeAspect="1"/>
          </p:cNvPicPr>
          <p:nvPr/>
        </p:nvPicPr>
        <p:blipFill>
          <a:blip r:embed="rId3"/>
          <a:stretch>
            <a:fillRect/>
          </a:stretch>
        </p:blipFill>
        <p:spPr>
          <a:xfrm>
            <a:off x="4596388" y="601200"/>
            <a:ext cx="5858693" cy="5906324"/>
          </a:xfrm>
          <a:prstGeom prst="rect">
            <a:avLst/>
          </a:prstGeom>
        </p:spPr>
      </p:pic>
      <p:sp>
        <p:nvSpPr>
          <p:cNvPr id="6" name="TextBox 5">
            <a:extLst>
              <a:ext uri="{FF2B5EF4-FFF2-40B4-BE49-F238E27FC236}">
                <a16:creationId xmlns:a16="http://schemas.microsoft.com/office/drawing/2014/main" id="{CC0CDE5D-C28D-1C04-65DC-75C65A705ECD}"/>
              </a:ext>
            </a:extLst>
          </p:cNvPr>
          <p:cNvSpPr txBox="1"/>
          <p:nvPr/>
        </p:nvSpPr>
        <p:spPr>
          <a:xfrm>
            <a:off x="11081376" y="6138192"/>
            <a:ext cx="858602" cy="369332"/>
          </a:xfrm>
          <a:prstGeom prst="rect">
            <a:avLst/>
          </a:prstGeom>
          <a:noFill/>
        </p:spPr>
        <p:txBody>
          <a:bodyPr wrap="square" rtlCol="0">
            <a:spAutoFit/>
          </a:bodyPr>
          <a:lstStyle/>
          <a:p>
            <a:r>
              <a:rPr lang="en-AU" dirty="0">
                <a:solidFill>
                  <a:srgbClr val="FF0000"/>
                </a:solidFill>
              </a:rPr>
              <a:t>Kirsty </a:t>
            </a:r>
          </a:p>
        </p:txBody>
      </p:sp>
      <p:sp>
        <p:nvSpPr>
          <p:cNvPr id="7" name="Oval 6">
            <a:extLst>
              <a:ext uri="{FF2B5EF4-FFF2-40B4-BE49-F238E27FC236}">
                <a16:creationId xmlns:a16="http://schemas.microsoft.com/office/drawing/2014/main" id="{87BF9C9A-0D33-41A2-5997-1E68EE0A7C0B}"/>
              </a:ext>
            </a:extLst>
          </p:cNvPr>
          <p:cNvSpPr/>
          <p:nvPr/>
        </p:nvSpPr>
        <p:spPr>
          <a:xfrm>
            <a:off x="4962418" y="601200"/>
            <a:ext cx="349321" cy="343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4445537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E341-727C-C915-1037-78E138E8C99A}"/>
              </a:ext>
            </a:extLst>
          </p:cNvPr>
          <p:cNvSpPr>
            <a:spLocks noGrp="1"/>
          </p:cNvSpPr>
          <p:nvPr>
            <p:ph type="title"/>
          </p:nvPr>
        </p:nvSpPr>
        <p:spPr>
          <a:xfrm>
            <a:off x="581192" y="702156"/>
            <a:ext cx="11029616" cy="602769"/>
          </a:xfrm>
        </p:spPr>
        <p:txBody>
          <a:bodyPr/>
          <a:lstStyle/>
          <a:p>
            <a:r>
              <a:rPr lang="en-AU" dirty="0"/>
              <a:t>Assistance type</a:t>
            </a:r>
          </a:p>
        </p:txBody>
      </p:sp>
      <p:pic>
        <p:nvPicPr>
          <p:cNvPr id="5" name="Content Placeholder 4" descr="A picture containing text, screenshot, font, diagram&#10;&#10;Description automatically generated">
            <a:extLst>
              <a:ext uri="{FF2B5EF4-FFF2-40B4-BE49-F238E27FC236}">
                <a16:creationId xmlns:a16="http://schemas.microsoft.com/office/drawing/2014/main" id="{4CAB2C15-A48A-8720-CDAA-67C02E4ECAB0}"/>
              </a:ext>
            </a:extLst>
          </p:cNvPr>
          <p:cNvPicPr>
            <a:picLocks noGrp="1" noChangeAspect="1"/>
          </p:cNvPicPr>
          <p:nvPr>
            <p:ph idx="1"/>
          </p:nvPr>
        </p:nvPicPr>
        <p:blipFill>
          <a:blip r:embed="rId3"/>
          <a:stretch>
            <a:fillRect/>
          </a:stretch>
        </p:blipFill>
        <p:spPr>
          <a:xfrm>
            <a:off x="1857747" y="1612358"/>
            <a:ext cx="8091409" cy="4938913"/>
          </a:xfrm>
          <a:ln w="66675" cmpd="tri">
            <a:solidFill>
              <a:schemeClr val="accent2"/>
            </a:solidFill>
          </a:ln>
        </p:spPr>
      </p:pic>
      <p:sp>
        <p:nvSpPr>
          <p:cNvPr id="3" name="TextBox 2">
            <a:extLst>
              <a:ext uri="{FF2B5EF4-FFF2-40B4-BE49-F238E27FC236}">
                <a16:creationId xmlns:a16="http://schemas.microsoft.com/office/drawing/2014/main" id="{2DEE6D69-3948-1B7F-96B3-895415C99D20}"/>
              </a:ext>
            </a:extLst>
          </p:cNvPr>
          <p:cNvSpPr txBox="1"/>
          <p:nvPr/>
        </p:nvSpPr>
        <p:spPr>
          <a:xfrm>
            <a:off x="11081376" y="6138192"/>
            <a:ext cx="858602" cy="369332"/>
          </a:xfrm>
          <a:prstGeom prst="rect">
            <a:avLst/>
          </a:prstGeom>
          <a:noFill/>
        </p:spPr>
        <p:txBody>
          <a:bodyPr wrap="square" rtlCol="0">
            <a:spAutoFit/>
          </a:bodyPr>
          <a:lstStyle/>
          <a:p>
            <a:r>
              <a:rPr lang="en-AU" dirty="0">
                <a:solidFill>
                  <a:srgbClr val="FF0000"/>
                </a:solidFill>
              </a:rPr>
              <a:t>Kirsty </a:t>
            </a:r>
          </a:p>
        </p:txBody>
      </p:sp>
    </p:spTree>
    <p:extLst>
      <p:ext uri="{BB962C8B-B14F-4D97-AF65-F5344CB8AC3E}">
        <p14:creationId xmlns:p14="http://schemas.microsoft.com/office/powerpoint/2010/main" val="286232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39147-D555-19D8-1E0A-4402A328B8F5}"/>
              </a:ext>
            </a:extLst>
          </p:cNvPr>
          <p:cNvSpPr>
            <a:spLocks noGrp="1"/>
          </p:cNvSpPr>
          <p:nvPr>
            <p:ph type="title"/>
          </p:nvPr>
        </p:nvSpPr>
        <p:spPr>
          <a:xfrm>
            <a:off x="603041" y="2116494"/>
            <a:ext cx="3259016" cy="1462692"/>
          </a:xfrm>
        </p:spPr>
        <p:txBody>
          <a:bodyPr>
            <a:normAutofit/>
          </a:bodyPr>
          <a:lstStyle/>
          <a:p>
            <a:r>
              <a:rPr lang="en-AU" dirty="0">
                <a:solidFill>
                  <a:schemeClr val="bg1">
                    <a:lumMod val="75000"/>
                    <a:lumOff val="25000"/>
                  </a:schemeClr>
                </a:solidFill>
              </a:rPr>
              <a:t>Labour force</a:t>
            </a:r>
          </a:p>
        </p:txBody>
      </p:sp>
      <p:sp>
        <p:nvSpPr>
          <p:cNvPr id="18" name="Rectangle 17">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2" name="Rectangle 21">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Content Placeholder 12">
            <a:extLst>
              <a:ext uri="{FF2B5EF4-FFF2-40B4-BE49-F238E27FC236}">
                <a16:creationId xmlns:a16="http://schemas.microsoft.com/office/drawing/2014/main" id="{4CFC2AEC-ECC7-5F98-9895-6BC9AF1A53B1}"/>
              </a:ext>
            </a:extLst>
          </p:cNvPr>
          <p:cNvSpPr>
            <a:spLocks noGrp="1"/>
          </p:cNvSpPr>
          <p:nvPr>
            <p:ph idx="1"/>
          </p:nvPr>
        </p:nvSpPr>
        <p:spPr>
          <a:xfrm>
            <a:off x="280457" y="3752241"/>
            <a:ext cx="3917739" cy="2201358"/>
          </a:xfrm>
        </p:spPr>
        <p:style>
          <a:lnRef idx="0">
            <a:schemeClr val="accent6"/>
          </a:lnRef>
          <a:fillRef idx="3">
            <a:schemeClr val="accent6"/>
          </a:fillRef>
          <a:effectRef idx="3">
            <a:schemeClr val="accent6"/>
          </a:effectRef>
          <a:fontRef idx="minor">
            <a:schemeClr val="lt1"/>
          </a:fontRef>
        </p:style>
        <p:txBody>
          <a:bodyPr anchor="t">
            <a:normAutofit/>
          </a:bodyPr>
          <a:lstStyle/>
          <a:p>
            <a:r>
              <a:rPr lang="en-US" dirty="0">
                <a:solidFill>
                  <a:schemeClr val="bg1">
                    <a:lumMod val="75000"/>
                    <a:lumOff val="25000"/>
                  </a:schemeClr>
                </a:solidFill>
              </a:rPr>
              <a:t>Employment types by long term conditions</a:t>
            </a:r>
          </a:p>
          <a:p>
            <a:r>
              <a:rPr lang="en-US" dirty="0">
                <a:solidFill>
                  <a:schemeClr val="bg1">
                    <a:lumMod val="75000"/>
                    <a:lumOff val="25000"/>
                  </a:schemeClr>
                </a:solidFill>
              </a:rPr>
              <a:t>Age factor</a:t>
            </a:r>
          </a:p>
          <a:p>
            <a:r>
              <a:rPr lang="en-US" dirty="0">
                <a:solidFill>
                  <a:schemeClr val="bg1">
                    <a:lumMod val="75000"/>
                    <a:lumOff val="25000"/>
                  </a:schemeClr>
                </a:solidFill>
              </a:rPr>
              <a:t>Further insight age and ADL assistance </a:t>
            </a:r>
          </a:p>
          <a:p>
            <a:endParaRPr lang="en-US" dirty="0">
              <a:solidFill>
                <a:schemeClr val="bg1">
                  <a:lumMod val="75000"/>
                  <a:lumOff val="25000"/>
                </a:schemeClr>
              </a:solidFill>
            </a:endParaRPr>
          </a:p>
        </p:txBody>
      </p:sp>
      <p:pic>
        <p:nvPicPr>
          <p:cNvPr id="9" name="Content Placeholder 8" descr="A picture containing text, diagram, plot, line&#10;&#10;Description automatically generated">
            <a:extLst>
              <a:ext uri="{FF2B5EF4-FFF2-40B4-BE49-F238E27FC236}">
                <a16:creationId xmlns:a16="http://schemas.microsoft.com/office/drawing/2014/main" id="{04A31ECA-05A3-1252-FC85-62B9584D4489}"/>
              </a:ext>
            </a:extLst>
          </p:cNvPr>
          <p:cNvPicPr>
            <a:picLocks noChangeAspect="1"/>
          </p:cNvPicPr>
          <p:nvPr/>
        </p:nvPicPr>
        <p:blipFill rotWithShape="1">
          <a:blip r:embed="rId3"/>
          <a:srcRect l="2792" r="1" b="1"/>
          <a:stretch/>
        </p:blipFill>
        <p:spPr>
          <a:xfrm>
            <a:off x="4465097" y="611435"/>
            <a:ext cx="7503636" cy="5789365"/>
          </a:xfrm>
          <a:prstGeom prst="rect">
            <a:avLst/>
          </a:prstGeom>
        </p:spPr>
      </p:pic>
      <p:sp>
        <p:nvSpPr>
          <p:cNvPr id="3" name="TextBox 2">
            <a:extLst>
              <a:ext uri="{FF2B5EF4-FFF2-40B4-BE49-F238E27FC236}">
                <a16:creationId xmlns:a16="http://schemas.microsoft.com/office/drawing/2014/main" id="{24B89037-5BDD-EEC3-1682-FC1B88D4D590}"/>
              </a:ext>
            </a:extLst>
          </p:cNvPr>
          <p:cNvSpPr txBox="1"/>
          <p:nvPr/>
        </p:nvSpPr>
        <p:spPr>
          <a:xfrm>
            <a:off x="11081376" y="6138192"/>
            <a:ext cx="858602" cy="369332"/>
          </a:xfrm>
          <a:prstGeom prst="rect">
            <a:avLst/>
          </a:prstGeom>
          <a:noFill/>
        </p:spPr>
        <p:txBody>
          <a:bodyPr wrap="square" rtlCol="0">
            <a:spAutoFit/>
          </a:bodyPr>
          <a:lstStyle/>
          <a:p>
            <a:r>
              <a:rPr lang="en-AU" dirty="0">
                <a:solidFill>
                  <a:srgbClr val="FF0000"/>
                </a:solidFill>
              </a:rPr>
              <a:t>Kirsty </a:t>
            </a:r>
          </a:p>
        </p:txBody>
      </p:sp>
    </p:spTree>
    <p:extLst>
      <p:ext uri="{BB962C8B-B14F-4D97-AF65-F5344CB8AC3E}">
        <p14:creationId xmlns:p14="http://schemas.microsoft.com/office/powerpoint/2010/main" val="40747206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304800" y="666751"/>
            <a:ext cx="12527730"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B8C39A2F-EB98-421A-9196-A1F82FA0CF1A}"/>
              </a:ext>
              <a:ext uri="{C183D7F6-B498-43B3-948B-1728B52AA6E4}">
                <adec:decorative xmlns:adec="http://schemas.microsoft.com/office/drawing/2017/decorative" val="1"/>
              </a:ext>
            </a:extLst>
          </p:cNvPr>
          <p:cNvSpPr/>
          <p:nvPr/>
        </p:nvSpPr>
        <p:spPr>
          <a:xfrm>
            <a:off x="956403" y="1329942"/>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BABAAE-D145-4E69-9C95-2BF9E7E8DBE7}"/>
              </a:ext>
              <a:ext uri="{C183D7F6-B498-43B3-948B-1728B52AA6E4}">
                <adec:decorative xmlns:adec="http://schemas.microsoft.com/office/drawing/2017/decorative" val="1"/>
              </a:ext>
            </a:extLst>
          </p:cNvPr>
          <p:cNvSpPr/>
          <p:nvPr/>
        </p:nvSpPr>
        <p:spPr>
          <a:xfrm>
            <a:off x="956403" y="2926424"/>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EAFB8C-B68B-4DDE-875A-CD4EB5E2AFA4}"/>
              </a:ext>
              <a:ext uri="{C183D7F6-B498-43B3-948B-1728B52AA6E4}">
                <adec:decorative xmlns:adec="http://schemas.microsoft.com/office/drawing/2017/decorative" val="1"/>
              </a:ext>
            </a:extLst>
          </p:cNvPr>
          <p:cNvSpPr/>
          <p:nvPr/>
        </p:nvSpPr>
        <p:spPr>
          <a:xfrm>
            <a:off x="956403" y="452290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three boxes. ">
            <a:extLst>
              <a:ext uri="{FF2B5EF4-FFF2-40B4-BE49-F238E27FC236}">
                <a16:creationId xmlns:a16="http://schemas.microsoft.com/office/drawing/2014/main" id="{A5340DAF-B574-4E29-BCFD-75116FFA2F8E}"/>
              </a:ext>
            </a:extLst>
          </p:cNvPr>
          <p:cNvGrpSpPr/>
          <p:nvPr/>
        </p:nvGrpSpPr>
        <p:grpSpPr>
          <a:xfrm>
            <a:off x="1247178" y="4814641"/>
            <a:ext cx="347678" cy="345758"/>
            <a:chOff x="5465763" y="3068638"/>
            <a:chExt cx="287337" cy="285750"/>
          </a:xfrm>
          <a:solidFill>
            <a:srgbClr val="7F7F7F"/>
          </a:solidFill>
        </p:grpSpPr>
        <p:sp>
          <p:nvSpPr>
            <p:cNvPr id="37" name="Freeform 617">
              <a:extLst>
                <a:ext uri="{FF2B5EF4-FFF2-40B4-BE49-F238E27FC236}">
                  <a16:creationId xmlns:a16="http://schemas.microsoft.com/office/drawing/2014/main" id="{560F0304-DB18-4871-9394-DA353CAE4507}"/>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8">
              <a:extLst>
                <a:ext uri="{FF2B5EF4-FFF2-40B4-BE49-F238E27FC236}">
                  <a16:creationId xmlns:a16="http://schemas.microsoft.com/office/drawing/2014/main" id="{F24D198E-92D9-4A19-8B75-61FB0D9B117B}"/>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19">
              <a:extLst>
                <a:ext uri="{FF2B5EF4-FFF2-40B4-BE49-F238E27FC236}">
                  <a16:creationId xmlns:a16="http://schemas.microsoft.com/office/drawing/2014/main" id="{3B0BF256-8DAA-4CDF-8652-6DCD8C79F25A}"/>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20">
              <a:extLst>
                <a:ext uri="{FF2B5EF4-FFF2-40B4-BE49-F238E27FC236}">
                  <a16:creationId xmlns:a16="http://schemas.microsoft.com/office/drawing/2014/main" id="{686DAC32-9C84-4DC9-88C6-7E85E274D896}"/>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21">
              <a:extLst>
                <a:ext uri="{FF2B5EF4-FFF2-40B4-BE49-F238E27FC236}">
                  <a16:creationId xmlns:a16="http://schemas.microsoft.com/office/drawing/2014/main" id="{433A1745-F3E6-4D9F-AE78-D0669E73624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22">
              <a:extLst>
                <a:ext uri="{FF2B5EF4-FFF2-40B4-BE49-F238E27FC236}">
                  <a16:creationId xmlns:a16="http://schemas.microsoft.com/office/drawing/2014/main" id="{CF743A6A-34E4-4283-A2FA-73DA2A8E7BCE}"/>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23">
              <a:extLst>
                <a:ext uri="{FF2B5EF4-FFF2-40B4-BE49-F238E27FC236}">
                  <a16:creationId xmlns:a16="http://schemas.microsoft.com/office/drawing/2014/main" id="{EE7D9486-123C-45C9-BDB3-DA00258A957C}"/>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24">
              <a:extLst>
                <a:ext uri="{FF2B5EF4-FFF2-40B4-BE49-F238E27FC236}">
                  <a16:creationId xmlns:a16="http://schemas.microsoft.com/office/drawing/2014/main" id="{B5DFBDB0-3DFF-4D8F-BEC2-904636867100}"/>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25">
              <a:extLst>
                <a:ext uri="{FF2B5EF4-FFF2-40B4-BE49-F238E27FC236}">
                  <a16:creationId xmlns:a16="http://schemas.microsoft.com/office/drawing/2014/main" id="{94374C16-9B1D-4DD6-A4B6-930D71F943ED}"/>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descr="This is an icon of a shield. ">
            <a:extLst>
              <a:ext uri="{FF2B5EF4-FFF2-40B4-BE49-F238E27FC236}">
                <a16:creationId xmlns:a16="http://schemas.microsoft.com/office/drawing/2014/main" id="{B734B159-E7DC-4D75-9BE6-B7C7C24BB9DF}"/>
              </a:ext>
            </a:extLst>
          </p:cNvPr>
          <p:cNvGrpSpPr/>
          <p:nvPr/>
        </p:nvGrpSpPr>
        <p:grpSpPr>
          <a:xfrm>
            <a:off x="1275991" y="3220080"/>
            <a:ext cx="290052" cy="341916"/>
            <a:chOff x="2627313" y="3071813"/>
            <a:chExt cx="239713" cy="282575"/>
          </a:xfrm>
          <a:solidFill>
            <a:srgbClr val="404040"/>
          </a:solidFill>
        </p:grpSpPr>
        <p:sp>
          <p:nvSpPr>
            <p:cNvPr id="47" name="Freeform 747">
              <a:extLst>
                <a:ext uri="{FF2B5EF4-FFF2-40B4-BE49-F238E27FC236}">
                  <a16:creationId xmlns:a16="http://schemas.microsoft.com/office/drawing/2014/main" id="{DA05B168-1E9F-4460-A1FD-380F7A803631}"/>
                </a:ext>
              </a:extLst>
            </p:cNvPr>
            <p:cNvSpPr>
              <a:spLocks/>
            </p:cNvSpPr>
            <p:nvPr/>
          </p:nvSpPr>
          <p:spPr bwMode="auto">
            <a:xfrm>
              <a:off x="2751138" y="3071813"/>
              <a:ext cx="115888" cy="125413"/>
            </a:xfrm>
            <a:custGeom>
              <a:avLst/>
              <a:gdLst>
                <a:gd name="T0" fmla="*/ 352 w 361"/>
                <a:gd name="T1" fmla="*/ 21 h 396"/>
                <a:gd name="T2" fmla="*/ 347 w 361"/>
                <a:gd name="T3" fmla="*/ 20 h 396"/>
                <a:gd name="T4" fmla="*/ 343 w 361"/>
                <a:gd name="T5" fmla="*/ 20 h 396"/>
                <a:gd name="T6" fmla="*/ 339 w 361"/>
                <a:gd name="T7" fmla="*/ 22 h 396"/>
                <a:gd name="T8" fmla="*/ 336 w 361"/>
                <a:gd name="T9" fmla="*/ 24 h 396"/>
                <a:gd name="T10" fmla="*/ 321 w 361"/>
                <a:gd name="T11" fmla="*/ 39 h 396"/>
                <a:gd name="T12" fmla="*/ 305 w 361"/>
                <a:gd name="T13" fmla="*/ 51 h 396"/>
                <a:gd name="T14" fmla="*/ 290 w 361"/>
                <a:gd name="T15" fmla="*/ 61 h 396"/>
                <a:gd name="T16" fmla="*/ 273 w 361"/>
                <a:gd name="T17" fmla="*/ 68 h 396"/>
                <a:gd name="T18" fmla="*/ 256 w 361"/>
                <a:gd name="T19" fmla="*/ 74 h 396"/>
                <a:gd name="T20" fmla="*/ 238 w 361"/>
                <a:gd name="T21" fmla="*/ 78 h 396"/>
                <a:gd name="T22" fmla="*/ 218 w 361"/>
                <a:gd name="T23" fmla="*/ 80 h 396"/>
                <a:gd name="T24" fmla="*/ 195 w 361"/>
                <a:gd name="T25" fmla="*/ 80 h 396"/>
                <a:gd name="T26" fmla="*/ 181 w 361"/>
                <a:gd name="T27" fmla="*/ 80 h 396"/>
                <a:gd name="T28" fmla="*/ 167 w 361"/>
                <a:gd name="T29" fmla="*/ 79 h 396"/>
                <a:gd name="T30" fmla="*/ 153 w 361"/>
                <a:gd name="T31" fmla="*/ 77 h 396"/>
                <a:gd name="T32" fmla="*/ 139 w 361"/>
                <a:gd name="T33" fmla="*/ 75 h 396"/>
                <a:gd name="T34" fmla="*/ 125 w 361"/>
                <a:gd name="T35" fmla="*/ 71 h 396"/>
                <a:gd name="T36" fmla="*/ 112 w 361"/>
                <a:gd name="T37" fmla="*/ 67 h 396"/>
                <a:gd name="T38" fmla="*/ 99 w 361"/>
                <a:gd name="T39" fmla="*/ 63 h 396"/>
                <a:gd name="T40" fmla="*/ 86 w 361"/>
                <a:gd name="T41" fmla="*/ 58 h 396"/>
                <a:gd name="T42" fmla="*/ 73 w 361"/>
                <a:gd name="T43" fmla="*/ 52 h 396"/>
                <a:gd name="T44" fmla="*/ 60 w 361"/>
                <a:gd name="T45" fmla="*/ 46 h 396"/>
                <a:gd name="T46" fmla="*/ 48 w 361"/>
                <a:gd name="T47" fmla="*/ 39 h 396"/>
                <a:gd name="T48" fmla="*/ 38 w 361"/>
                <a:gd name="T49" fmla="*/ 32 h 396"/>
                <a:gd name="T50" fmla="*/ 27 w 361"/>
                <a:gd name="T51" fmla="*/ 24 h 396"/>
                <a:gd name="T52" fmla="*/ 17 w 361"/>
                <a:gd name="T53" fmla="*/ 17 h 396"/>
                <a:gd name="T54" fmla="*/ 7 w 361"/>
                <a:gd name="T55" fmla="*/ 8 h 396"/>
                <a:gd name="T56" fmla="*/ 0 w 361"/>
                <a:gd name="T57" fmla="*/ 0 h 396"/>
                <a:gd name="T58" fmla="*/ 0 w 361"/>
                <a:gd name="T59" fmla="*/ 396 h 396"/>
                <a:gd name="T60" fmla="*/ 361 w 361"/>
                <a:gd name="T61" fmla="*/ 396 h 396"/>
                <a:gd name="T62" fmla="*/ 361 w 361"/>
                <a:gd name="T63" fmla="*/ 35 h 396"/>
                <a:gd name="T64" fmla="*/ 360 w 361"/>
                <a:gd name="T65" fmla="*/ 31 h 396"/>
                <a:gd name="T66" fmla="*/ 358 w 361"/>
                <a:gd name="T67" fmla="*/ 26 h 396"/>
                <a:gd name="T68" fmla="*/ 356 w 361"/>
                <a:gd name="T69" fmla="*/ 23 h 396"/>
                <a:gd name="T70" fmla="*/ 352 w 361"/>
                <a:gd name="T71" fmla="*/ 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6">
                  <a:moveTo>
                    <a:pt x="352" y="21"/>
                  </a:moveTo>
                  <a:lnTo>
                    <a:pt x="347" y="20"/>
                  </a:lnTo>
                  <a:lnTo>
                    <a:pt x="343" y="20"/>
                  </a:lnTo>
                  <a:lnTo>
                    <a:pt x="339" y="22"/>
                  </a:lnTo>
                  <a:lnTo>
                    <a:pt x="336" y="24"/>
                  </a:lnTo>
                  <a:lnTo>
                    <a:pt x="321" y="39"/>
                  </a:lnTo>
                  <a:lnTo>
                    <a:pt x="305" y="51"/>
                  </a:lnTo>
                  <a:lnTo>
                    <a:pt x="290" y="61"/>
                  </a:lnTo>
                  <a:lnTo>
                    <a:pt x="273" y="68"/>
                  </a:lnTo>
                  <a:lnTo>
                    <a:pt x="256" y="74"/>
                  </a:lnTo>
                  <a:lnTo>
                    <a:pt x="238" y="78"/>
                  </a:lnTo>
                  <a:lnTo>
                    <a:pt x="218" y="80"/>
                  </a:lnTo>
                  <a:lnTo>
                    <a:pt x="195" y="80"/>
                  </a:lnTo>
                  <a:lnTo>
                    <a:pt x="181" y="80"/>
                  </a:lnTo>
                  <a:lnTo>
                    <a:pt x="167" y="79"/>
                  </a:lnTo>
                  <a:lnTo>
                    <a:pt x="153" y="77"/>
                  </a:lnTo>
                  <a:lnTo>
                    <a:pt x="139" y="75"/>
                  </a:lnTo>
                  <a:lnTo>
                    <a:pt x="125" y="71"/>
                  </a:lnTo>
                  <a:lnTo>
                    <a:pt x="112" y="67"/>
                  </a:lnTo>
                  <a:lnTo>
                    <a:pt x="99" y="63"/>
                  </a:lnTo>
                  <a:lnTo>
                    <a:pt x="86" y="58"/>
                  </a:lnTo>
                  <a:lnTo>
                    <a:pt x="73" y="52"/>
                  </a:lnTo>
                  <a:lnTo>
                    <a:pt x="60" y="46"/>
                  </a:lnTo>
                  <a:lnTo>
                    <a:pt x="48" y="39"/>
                  </a:lnTo>
                  <a:lnTo>
                    <a:pt x="38" y="32"/>
                  </a:lnTo>
                  <a:lnTo>
                    <a:pt x="27" y="24"/>
                  </a:lnTo>
                  <a:lnTo>
                    <a:pt x="17" y="17"/>
                  </a:lnTo>
                  <a:lnTo>
                    <a:pt x="7" y="8"/>
                  </a:lnTo>
                  <a:lnTo>
                    <a:pt x="0" y="0"/>
                  </a:lnTo>
                  <a:lnTo>
                    <a:pt x="0" y="396"/>
                  </a:lnTo>
                  <a:lnTo>
                    <a:pt x="361" y="396"/>
                  </a:lnTo>
                  <a:lnTo>
                    <a:pt x="361" y="35"/>
                  </a:lnTo>
                  <a:lnTo>
                    <a:pt x="360" y="31"/>
                  </a:lnTo>
                  <a:lnTo>
                    <a:pt x="358" y="26"/>
                  </a:lnTo>
                  <a:lnTo>
                    <a:pt x="356" y="23"/>
                  </a:lnTo>
                  <a:lnTo>
                    <a:pt x="3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48">
              <a:extLst>
                <a:ext uri="{FF2B5EF4-FFF2-40B4-BE49-F238E27FC236}">
                  <a16:creationId xmlns:a16="http://schemas.microsoft.com/office/drawing/2014/main" id="{9E7D57B1-B4D4-414C-A0D8-33BDD029863F}"/>
                </a:ext>
              </a:extLst>
            </p:cNvPr>
            <p:cNvSpPr>
              <a:spLocks/>
            </p:cNvSpPr>
            <p:nvPr/>
          </p:nvSpPr>
          <p:spPr bwMode="auto">
            <a:xfrm>
              <a:off x="2627313" y="3206750"/>
              <a:ext cx="114300" cy="147638"/>
            </a:xfrm>
            <a:custGeom>
              <a:avLst/>
              <a:gdLst>
                <a:gd name="T0" fmla="*/ 0 w 361"/>
                <a:gd name="T1" fmla="*/ 152 h 464"/>
                <a:gd name="T2" fmla="*/ 0 w 361"/>
                <a:gd name="T3" fmla="*/ 153 h 464"/>
                <a:gd name="T4" fmla="*/ 0 w 361"/>
                <a:gd name="T5" fmla="*/ 154 h 464"/>
                <a:gd name="T6" fmla="*/ 3 w 361"/>
                <a:gd name="T7" fmla="*/ 166 h 464"/>
                <a:gd name="T8" fmla="*/ 12 w 361"/>
                <a:gd name="T9" fmla="*/ 192 h 464"/>
                <a:gd name="T10" fmla="*/ 20 w 361"/>
                <a:gd name="T11" fmla="*/ 211 h 464"/>
                <a:gd name="T12" fmla="*/ 31 w 361"/>
                <a:gd name="T13" fmla="*/ 231 h 464"/>
                <a:gd name="T14" fmla="*/ 45 w 361"/>
                <a:gd name="T15" fmla="*/ 253 h 464"/>
                <a:gd name="T16" fmla="*/ 61 w 361"/>
                <a:gd name="T17" fmla="*/ 277 h 464"/>
                <a:gd name="T18" fmla="*/ 71 w 361"/>
                <a:gd name="T19" fmla="*/ 289 h 464"/>
                <a:gd name="T20" fmla="*/ 82 w 361"/>
                <a:gd name="T21" fmla="*/ 302 h 464"/>
                <a:gd name="T22" fmla="*/ 94 w 361"/>
                <a:gd name="T23" fmla="*/ 314 h 464"/>
                <a:gd name="T24" fmla="*/ 107 w 361"/>
                <a:gd name="T25" fmla="*/ 327 h 464"/>
                <a:gd name="T26" fmla="*/ 121 w 361"/>
                <a:gd name="T27" fmla="*/ 339 h 464"/>
                <a:gd name="T28" fmla="*/ 136 w 361"/>
                <a:gd name="T29" fmla="*/ 352 h 464"/>
                <a:gd name="T30" fmla="*/ 152 w 361"/>
                <a:gd name="T31" fmla="*/ 364 h 464"/>
                <a:gd name="T32" fmla="*/ 170 w 361"/>
                <a:gd name="T33" fmla="*/ 377 h 464"/>
                <a:gd name="T34" fmla="*/ 188 w 361"/>
                <a:gd name="T35" fmla="*/ 389 h 464"/>
                <a:gd name="T36" fmla="*/ 209 w 361"/>
                <a:gd name="T37" fmla="*/ 401 h 464"/>
                <a:gd name="T38" fmla="*/ 230 w 361"/>
                <a:gd name="T39" fmla="*/ 412 h 464"/>
                <a:gd name="T40" fmla="*/ 254 w 361"/>
                <a:gd name="T41" fmla="*/ 423 h 464"/>
                <a:gd name="T42" fmla="*/ 278 w 361"/>
                <a:gd name="T43" fmla="*/ 434 h 464"/>
                <a:gd name="T44" fmla="*/ 304 w 361"/>
                <a:gd name="T45" fmla="*/ 445 h 464"/>
                <a:gd name="T46" fmla="*/ 332 w 361"/>
                <a:gd name="T47" fmla="*/ 454 h 464"/>
                <a:gd name="T48" fmla="*/ 361 w 361"/>
                <a:gd name="T49" fmla="*/ 464 h 464"/>
                <a:gd name="T50" fmla="*/ 361 w 361"/>
                <a:gd name="T51" fmla="*/ 0 h 464"/>
                <a:gd name="T52" fmla="*/ 0 w 361"/>
                <a:gd name="T53" fmla="*/ 0 h 464"/>
                <a:gd name="T54" fmla="*/ 0 w 361"/>
                <a:gd name="T55" fmla="*/ 15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152"/>
                  </a:moveTo>
                  <a:lnTo>
                    <a:pt x="0" y="153"/>
                  </a:lnTo>
                  <a:lnTo>
                    <a:pt x="0" y="154"/>
                  </a:lnTo>
                  <a:lnTo>
                    <a:pt x="3" y="166"/>
                  </a:lnTo>
                  <a:lnTo>
                    <a:pt x="12" y="192"/>
                  </a:lnTo>
                  <a:lnTo>
                    <a:pt x="20" y="211"/>
                  </a:lnTo>
                  <a:lnTo>
                    <a:pt x="31" y="231"/>
                  </a:lnTo>
                  <a:lnTo>
                    <a:pt x="45" y="253"/>
                  </a:lnTo>
                  <a:lnTo>
                    <a:pt x="61" y="277"/>
                  </a:lnTo>
                  <a:lnTo>
                    <a:pt x="71" y="289"/>
                  </a:lnTo>
                  <a:lnTo>
                    <a:pt x="82" y="302"/>
                  </a:lnTo>
                  <a:lnTo>
                    <a:pt x="94" y="314"/>
                  </a:lnTo>
                  <a:lnTo>
                    <a:pt x="107" y="327"/>
                  </a:lnTo>
                  <a:lnTo>
                    <a:pt x="121" y="339"/>
                  </a:lnTo>
                  <a:lnTo>
                    <a:pt x="136" y="352"/>
                  </a:lnTo>
                  <a:lnTo>
                    <a:pt x="152" y="364"/>
                  </a:lnTo>
                  <a:lnTo>
                    <a:pt x="170" y="377"/>
                  </a:lnTo>
                  <a:lnTo>
                    <a:pt x="188" y="389"/>
                  </a:lnTo>
                  <a:lnTo>
                    <a:pt x="209" y="401"/>
                  </a:lnTo>
                  <a:lnTo>
                    <a:pt x="230" y="412"/>
                  </a:lnTo>
                  <a:lnTo>
                    <a:pt x="254" y="423"/>
                  </a:lnTo>
                  <a:lnTo>
                    <a:pt x="278" y="434"/>
                  </a:lnTo>
                  <a:lnTo>
                    <a:pt x="304" y="445"/>
                  </a:lnTo>
                  <a:lnTo>
                    <a:pt x="332" y="454"/>
                  </a:lnTo>
                  <a:lnTo>
                    <a:pt x="361" y="464"/>
                  </a:lnTo>
                  <a:lnTo>
                    <a:pt x="361" y="0"/>
                  </a:lnTo>
                  <a:lnTo>
                    <a:pt x="0" y="0"/>
                  </a:lnTo>
                  <a:lnTo>
                    <a:pt x="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49">
              <a:extLst>
                <a:ext uri="{FF2B5EF4-FFF2-40B4-BE49-F238E27FC236}">
                  <a16:creationId xmlns:a16="http://schemas.microsoft.com/office/drawing/2014/main" id="{52863FE1-5CD0-43B1-947A-D15784807CC0}"/>
                </a:ext>
              </a:extLst>
            </p:cNvPr>
            <p:cNvSpPr>
              <a:spLocks/>
            </p:cNvSpPr>
            <p:nvPr/>
          </p:nvSpPr>
          <p:spPr bwMode="auto">
            <a:xfrm>
              <a:off x="2627313" y="3071813"/>
              <a:ext cx="114300" cy="125413"/>
            </a:xfrm>
            <a:custGeom>
              <a:avLst/>
              <a:gdLst>
                <a:gd name="T0" fmla="*/ 165 w 361"/>
                <a:gd name="T1" fmla="*/ 81 h 397"/>
                <a:gd name="T2" fmla="*/ 143 w 361"/>
                <a:gd name="T3" fmla="*/ 81 h 397"/>
                <a:gd name="T4" fmla="*/ 123 w 361"/>
                <a:gd name="T5" fmla="*/ 79 h 397"/>
                <a:gd name="T6" fmla="*/ 105 w 361"/>
                <a:gd name="T7" fmla="*/ 75 h 397"/>
                <a:gd name="T8" fmla="*/ 87 w 361"/>
                <a:gd name="T9" fmla="*/ 69 h 397"/>
                <a:gd name="T10" fmla="*/ 71 w 361"/>
                <a:gd name="T11" fmla="*/ 62 h 397"/>
                <a:gd name="T12" fmla="*/ 55 w 361"/>
                <a:gd name="T13" fmla="*/ 52 h 397"/>
                <a:gd name="T14" fmla="*/ 40 w 361"/>
                <a:gd name="T15" fmla="*/ 40 h 397"/>
                <a:gd name="T16" fmla="*/ 25 w 361"/>
                <a:gd name="T17" fmla="*/ 25 h 397"/>
                <a:gd name="T18" fmla="*/ 22 w 361"/>
                <a:gd name="T19" fmla="*/ 23 h 397"/>
                <a:gd name="T20" fmla="*/ 18 w 361"/>
                <a:gd name="T21" fmla="*/ 21 h 397"/>
                <a:gd name="T22" fmla="*/ 13 w 361"/>
                <a:gd name="T23" fmla="*/ 21 h 397"/>
                <a:gd name="T24" fmla="*/ 9 w 361"/>
                <a:gd name="T25" fmla="*/ 22 h 397"/>
                <a:gd name="T26" fmla="*/ 5 w 361"/>
                <a:gd name="T27" fmla="*/ 24 h 397"/>
                <a:gd name="T28" fmla="*/ 2 w 361"/>
                <a:gd name="T29" fmla="*/ 27 h 397"/>
                <a:gd name="T30" fmla="*/ 1 w 361"/>
                <a:gd name="T31" fmla="*/ 32 h 397"/>
                <a:gd name="T32" fmla="*/ 0 w 361"/>
                <a:gd name="T33" fmla="*/ 36 h 397"/>
                <a:gd name="T34" fmla="*/ 0 w 361"/>
                <a:gd name="T35" fmla="*/ 397 h 397"/>
                <a:gd name="T36" fmla="*/ 361 w 361"/>
                <a:gd name="T37" fmla="*/ 397 h 397"/>
                <a:gd name="T38" fmla="*/ 361 w 361"/>
                <a:gd name="T39" fmla="*/ 0 h 397"/>
                <a:gd name="T40" fmla="*/ 352 w 361"/>
                <a:gd name="T41" fmla="*/ 8 h 397"/>
                <a:gd name="T42" fmla="*/ 344 w 361"/>
                <a:gd name="T43" fmla="*/ 17 h 397"/>
                <a:gd name="T44" fmla="*/ 334 w 361"/>
                <a:gd name="T45" fmla="*/ 25 h 397"/>
                <a:gd name="T46" fmla="*/ 323 w 361"/>
                <a:gd name="T47" fmla="*/ 33 h 397"/>
                <a:gd name="T48" fmla="*/ 313 w 361"/>
                <a:gd name="T49" fmla="*/ 40 h 397"/>
                <a:gd name="T50" fmla="*/ 301 w 361"/>
                <a:gd name="T51" fmla="*/ 47 h 397"/>
                <a:gd name="T52" fmla="*/ 288 w 361"/>
                <a:gd name="T53" fmla="*/ 53 h 397"/>
                <a:gd name="T54" fmla="*/ 275 w 361"/>
                <a:gd name="T55" fmla="*/ 59 h 397"/>
                <a:gd name="T56" fmla="*/ 262 w 361"/>
                <a:gd name="T57" fmla="*/ 64 h 397"/>
                <a:gd name="T58" fmla="*/ 248 w 361"/>
                <a:gd name="T59" fmla="*/ 68 h 397"/>
                <a:gd name="T60" fmla="*/ 235 w 361"/>
                <a:gd name="T61" fmla="*/ 72 h 397"/>
                <a:gd name="T62" fmla="*/ 222 w 361"/>
                <a:gd name="T63" fmla="*/ 76 h 397"/>
                <a:gd name="T64" fmla="*/ 208 w 361"/>
                <a:gd name="T65" fmla="*/ 78 h 397"/>
                <a:gd name="T66" fmla="*/ 194 w 361"/>
                <a:gd name="T67" fmla="*/ 80 h 397"/>
                <a:gd name="T68" fmla="*/ 179 w 361"/>
                <a:gd name="T69" fmla="*/ 81 h 397"/>
                <a:gd name="T70" fmla="*/ 165 w 361"/>
                <a:gd name="T71" fmla="*/ 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7">
                  <a:moveTo>
                    <a:pt x="165" y="81"/>
                  </a:moveTo>
                  <a:lnTo>
                    <a:pt x="143" y="81"/>
                  </a:lnTo>
                  <a:lnTo>
                    <a:pt x="123" y="79"/>
                  </a:lnTo>
                  <a:lnTo>
                    <a:pt x="105" y="75"/>
                  </a:lnTo>
                  <a:lnTo>
                    <a:pt x="87" y="69"/>
                  </a:lnTo>
                  <a:lnTo>
                    <a:pt x="71" y="62"/>
                  </a:lnTo>
                  <a:lnTo>
                    <a:pt x="55" y="52"/>
                  </a:lnTo>
                  <a:lnTo>
                    <a:pt x="40" y="40"/>
                  </a:lnTo>
                  <a:lnTo>
                    <a:pt x="25" y="25"/>
                  </a:lnTo>
                  <a:lnTo>
                    <a:pt x="22" y="23"/>
                  </a:lnTo>
                  <a:lnTo>
                    <a:pt x="18" y="21"/>
                  </a:lnTo>
                  <a:lnTo>
                    <a:pt x="13" y="21"/>
                  </a:lnTo>
                  <a:lnTo>
                    <a:pt x="9" y="22"/>
                  </a:lnTo>
                  <a:lnTo>
                    <a:pt x="5" y="24"/>
                  </a:lnTo>
                  <a:lnTo>
                    <a:pt x="2" y="27"/>
                  </a:lnTo>
                  <a:lnTo>
                    <a:pt x="1" y="32"/>
                  </a:lnTo>
                  <a:lnTo>
                    <a:pt x="0" y="36"/>
                  </a:lnTo>
                  <a:lnTo>
                    <a:pt x="0" y="397"/>
                  </a:lnTo>
                  <a:lnTo>
                    <a:pt x="361" y="397"/>
                  </a:lnTo>
                  <a:lnTo>
                    <a:pt x="361" y="0"/>
                  </a:lnTo>
                  <a:lnTo>
                    <a:pt x="352" y="8"/>
                  </a:lnTo>
                  <a:lnTo>
                    <a:pt x="344" y="17"/>
                  </a:lnTo>
                  <a:lnTo>
                    <a:pt x="334" y="25"/>
                  </a:lnTo>
                  <a:lnTo>
                    <a:pt x="323" y="33"/>
                  </a:lnTo>
                  <a:lnTo>
                    <a:pt x="313" y="40"/>
                  </a:lnTo>
                  <a:lnTo>
                    <a:pt x="301" y="47"/>
                  </a:lnTo>
                  <a:lnTo>
                    <a:pt x="288" y="53"/>
                  </a:lnTo>
                  <a:lnTo>
                    <a:pt x="275" y="59"/>
                  </a:lnTo>
                  <a:lnTo>
                    <a:pt x="262" y="64"/>
                  </a:lnTo>
                  <a:lnTo>
                    <a:pt x="248" y="68"/>
                  </a:lnTo>
                  <a:lnTo>
                    <a:pt x="235" y="72"/>
                  </a:lnTo>
                  <a:lnTo>
                    <a:pt x="222" y="76"/>
                  </a:lnTo>
                  <a:lnTo>
                    <a:pt x="208" y="78"/>
                  </a:lnTo>
                  <a:lnTo>
                    <a:pt x="194" y="80"/>
                  </a:lnTo>
                  <a:lnTo>
                    <a:pt x="179" y="81"/>
                  </a:lnTo>
                  <a:lnTo>
                    <a:pt x="165"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750">
              <a:extLst>
                <a:ext uri="{FF2B5EF4-FFF2-40B4-BE49-F238E27FC236}">
                  <a16:creationId xmlns:a16="http://schemas.microsoft.com/office/drawing/2014/main" id="{6B19F8E1-A9A2-4C7C-B4DA-EA52D96D1C81}"/>
                </a:ext>
              </a:extLst>
            </p:cNvPr>
            <p:cNvSpPr>
              <a:spLocks/>
            </p:cNvSpPr>
            <p:nvPr/>
          </p:nvSpPr>
          <p:spPr bwMode="auto">
            <a:xfrm>
              <a:off x="2751138" y="3206750"/>
              <a:ext cx="115888" cy="147638"/>
            </a:xfrm>
            <a:custGeom>
              <a:avLst/>
              <a:gdLst>
                <a:gd name="T0" fmla="*/ 0 w 361"/>
                <a:gd name="T1" fmla="*/ 464 h 464"/>
                <a:gd name="T2" fmla="*/ 29 w 361"/>
                <a:gd name="T3" fmla="*/ 454 h 464"/>
                <a:gd name="T4" fmla="*/ 57 w 361"/>
                <a:gd name="T5" fmla="*/ 445 h 464"/>
                <a:gd name="T6" fmla="*/ 83 w 361"/>
                <a:gd name="T7" fmla="*/ 434 h 464"/>
                <a:gd name="T8" fmla="*/ 107 w 361"/>
                <a:gd name="T9" fmla="*/ 423 h 464"/>
                <a:gd name="T10" fmla="*/ 130 w 361"/>
                <a:gd name="T11" fmla="*/ 412 h 464"/>
                <a:gd name="T12" fmla="*/ 152 w 361"/>
                <a:gd name="T13" fmla="*/ 401 h 464"/>
                <a:gd name="T14" fmla="*/ 172 w 361"/>
                <a:gd name="T15" fmla="*/ 389 h 464"/>
                <a:gd name="T16" fmla="*/ 191 w 361"/>
                <a:gd name="T17" fmla="*/ 377 h 464"/>
                <a:gd name="T18" fmla="*/ 209 w 361"/>
                <a:gd name="T19" fmla="*/ 364 h 464"/>
                <a:gd name="T20" fmla="*/ 225 w 361"/>
                <a:gd name="T21" fmla="*/ 352 h 464"/>
                <a:gd name="T22" fmla="*/ 240 w 361"/>
                <a:gd name="T23" fmla="*/ 339 h 464"/>
                <a:gd name="T24" fmla="*/ 254 w 361"/>
                <a:gd name="T25" fmla="*/ 327 h 464"/>
                <a:gd name="T26" fmla="*/ 267 w 361"/>
                <a:gd name="T27" fmla="*/ 314 h 464"/>
                <a:gd name="T28" fmla="*/ 279 w 361"/>
                <a:gd name="T29" fmla="*/ 302 h 464"/>
                <a:gd name="T30" fmla="*/ 290 w 361"/>
                <a:gd name="T31" fmla="*/ 289 h 464"/>
                <a:gd name="T32" fmla="*/ 299 w 361"/>
                <a:gd name="T33" fmla="*/ 277 h 464"/>
                <a:gd name="T34" fmla="*/ 316 w 361"/>
                <a:gd name="T35" fmla="*/ 254 h 464"/>
                <a:gd name="T36" fmla="*/ 330 w 361"/>
                <a:gd name="T37" fmla="*/ 231 h 464"/>
                <a:gd name="T38" fmla="*/ 341 w 361"/>
                <a:gd name="T39" fmla="*/ 211 h 464"/>
                <a:gd name="T40" fmla="*/ 349 w 361"/>
                <a:gd name="T41" fmla="*/ 192 h 464"/>
                <a:gd name="T42" fmla="*/ 358 w 361"/>
                <a:gd name="T43" fmla="*/ 166 h 464"/>
                <a:gd name="T44" fmla="*/ 361 w 361"/>
                <a:gd name="T45" fmla="*/ 154 h 464"/>
                <a:gd name="T46" fmla="*/ 361 w 361"/>
                <a:gd name="T47" fmla="*/ 153 h 464"/>
                <a:gd name="T48" fmla="*/ 361 w 361"/>
                <a:gd name="T49" fmla="*/ 152 h 464"/>
                <a:gd name="T50" fmla="*/ 361 w 361"/>
                <a:gd name="T51" fmla="*/ 0 h 464"/>
                <a:gd name="T52" fmla="*/ 0 w 361"/>
                <a:gd name="T53" fmla="*/ 0 h 464"/>
                <a:gd name="T54" fmla="*/ 0 w 361"/>
                <a:gd name="T5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464"/>
                  </a:moveTo>
                  <a:lnTo>
                    <a:pt x="29" y="454"/>
                  </a:lnTo>
                  <a:lnTo>
                    <a:pt x="57" y="445"/>
                  </a:lnTo>
                  <a:lnTo>
                    <a:pt x="83" y="434"/>
                  </a:lnTo>
                  <a:lnTo>
                    <a:pt x="107" y="423"/>
                  </a:lnTo>
                  <a:lnTo>
                    <a:pt x="130" y="412"/>
                  </a:lnTo>
                  <a:lnTo>
                    <a:pt x="152" y="401"/>
                  </a:lnTo>
                  <a:lnTo>
                    <a:pt x="172" y="389"/>
                  </a:lnTo>
                  <a:lnTo>
                    <a:pt x="191" y="377"/>
                  </a:lnTo>
                  <a:lnTo>
                    <a:pt x="209" y="364"/>
                  </a:lnTo>
                  <a:lnTo>
                    <a:pt x="225" y="352"/>
                  </a:lnTo>
                  <a:lnTo>
                    <a:pt x="240" y="339"/>
                  </a:lnTo>
                  <a:lnTo>
                    <a:pt x="254" y="327"/>
                  </a:lnTo>
                  <a:lnTo>
                    <a:pt x="267" y="314"/>
                  </a:lnTo>
                  <a:lnTo>
                    <a:pt x="279" y="302"/>
                  </a:lnTo>
                  <a:lnTo>
                    <a:pt x="290" y="289"/>
                  </a:lnTo>
                  <a:lnTo>
                    <a:pt x="299" y="277"/>
                  </a:lnTo>
                  <a:lnTo>
                    <a:pt x="316" y="254"/>
                  </a:lnTo>
                  <a:lnTo>
                    <a:pt x="330" y="231"/>
                  </a:lnTo>
                  <a:lnTo>
                    <a:pt x="341" y="211"/>
                  </a:lnTo>
                  <a:lnTo>
                    <a:pt x="349" y="192"/>
                  </a:lnTo>
                  <a:lnTo>
                    <a:pt x="358" y="166"/>
                  </a:lnTo>
                  <a:lnTo>
                    <a:pt x="361" y="154"/>
                  </a:lnTo>
                  <a:lnTo>
                    <a:pt x="361" y="153"/>
                  </a:lnTo>
                  <a:lnTo>
                    <a:pt x="361" y="152"/>
                  </a:lnTo>
                  <a:lnTo>
                    <a:pt x="361" y="0"/>
                  </a:lnTo>
                  <a:lnTo>
                    <a:pt x="0" y="0"/>
                  </a:lnTo>
                  <a:lnTo>
                    <a:pt x="0"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descr="This is an icon of two conversation boxes. ">
            <a:extLst>
              <a:ext uri="{FF2B5EF4-FFF2-40B4-BE49-F238E27FC236}">
                <a16:creationId xmlns:a16="http://schemas.microsoft.com/office/drawing/2014/main" id="{0DB8CB02-1F59-467A-A02B-16D250F91CF2}"/>
              </a:ext>
            </a:extLst>
          </p:cNvPr>
          <p:cNvGrpSpPr/>
          <p:nvPr/>
        </p:nvGrpSpPr>
        <p:grpSpPr>
          <a:xfrm>
            <a:off x="1248138" y="1627440"/>
            <a:ext cx="345758" cy="334233"/>
            <a:chOff x="3741701" y="1930400"/>
            <a:chExt cx="285750" cy="276225"/>
          </a:xfrm>
          <a:solidFill>
            <a:srgbClr val="CE295E"/>
          </a:solidFill>
        </p:grpSpPr>
        <p:sp>
          <p:nvSpPr>
            <p:cNvPr id="52" name="Freeform 3129">
              <a:extLst>
                <a:ext uri="{FF2B5EF4-FFF2-40B4-BE49-F238E27FC236}">
                  <a16:creationId xmlns:a16="http://schemas.microsoft.com/office/drawing/2014/main" id="{18284948-A782-4EB8-A7BB-AFC8CA7DBA6D}"/>
                </a:ext>
              </a:extLst>
            </p:cNvPr>
            <p:cNvSpPr>
              <a:spLocks/>
            </p:cNvSpPr>
            <p:nvPr/>
          </p:nvSpPr>
          <p:spPr bwMode="auto">
            <a:xfrm>
              <a:off x="3741701" y="2063750"/>
              <a:ext cx="285750" cy="142875"/>
            </a:xfrm>
            <a:custGeom>
              <a:avLst/>
              <a:gdLst>
                <a:gd name="T0" fmla="*/ 706 w 718"/>
                <a:gd name="T1" fmla="*/ 0 h 359"/>
                <a:gd name="T2" fmla="*/ 247 w 718"/>
                <a:gd name="T3" fmla="*/ 0 h 359"/>
                <a:gd name="T4" fmla="*/ 138 w 718"/>
                <a:gd name="T5" fmla="*/ 81 h 359"/>
                <a:gd name="T6" fmla="*/ 135 w 718"/>
                <a:gd name="T7" fmla="*/ 83 h 359"/>
                <a:gd name="T8" fmla="*/ 130 w 718"/>
                <a:gd name="T9" fmla="*/ 83 h 359"/>
                <a:gd name="T10" fmla="*/ 128 w 718"/>
                <a:gd name="T11" fmla="*/ 83 h 359"/>
                <a:gd name="T12" fmla="*/ 126 w 718"/>
                <a:gd name="T13" fmla="*/ 82 h 359"/>
                <a:gd name="T14" fmla="*/ 123 w 718"/>
                <a:gd name="T15" fmla="*/ 80 h 359"/>
                <a:gd name="T16" fmla="*/ 121 w 718"/>
                <a:gd name="T17" fmla="*/ 77 h 359"/>
                <a:gd name="T18" fmla="*/ 120 w 718"/>
                <a:gd name="T19" fmla="*/ 75 h 359"/>
                <a:gd name="T20" fmla="*/ 118 w 718"/>
                <a:gd name="T21" fmla="*/ 71 h 359"/>
                <a:gd name="T22" fmla="*/ 118 w 718"/>
                <a:gd name="T23" fmla="*/ 0 h 359"/>
                <a:gd name="T24" fmla="*/ 11 w 718"/>
                <a:gd name="T25" fmla="*/ 0 h 359"/>
                <a:gd name="T26" fmla="*/ 7 w 718"/>
                <a:gd name="T27" fmla="*/ 0 h 359"/>
                <a:gd name="T28" fmla="*/ 3 w 718"/>
                <a:gd name="T29" fmla="*/ 3 h 359"/>
                <a:gd name="T30" fmla="*/ 0 w 718"/>
                <a:gd name="T31" fmla="*/ 7 h 359"/>
                <a:gd name="T32" fmla="*/ 0 w 718"/>
                <a:gd name="T33" fmla="*/ 12 h 359"/>
                <a:gd name="T34" fmla="*/ 0 w 718"/>
                <a:gd name="T35" fmla="*/ 227 h 359"/>
                <a:gd name="T36" fmla="*/ 0 w 718"/>
                <a:gd name="T37" fmla="*/ 232 h 359"/>
                <a:gd name="T38" fmla="*/ 3 w 718"/>
                <a:gd name="T39" fmla="*/ 235 h 359"/>
                <a:gd name="T40" fmla="*/ 7 w 718"/>
                <a:gd name="T41" fmla="*/ 238 h 359"/>
                <a:gd name="T42" fmla="*/ 11 w 718"/>
                <a:gd name="T43" fmla="*/ 239 h 359"/>
                <a:gd name="T44" fmla="*/ 425 w 718"/>
                <a:gd name="T45" fmla="*/ 239 h 359"/>
                <a:gd name="T46" fmla="*/ 554 w 718"/>
                <a:gd name="T47" fmla="*/ 356 h 359"/>
                <a:gd name="T48" fmla="*/ 557 w 718"/>
                <a:gd name="T49" fmla="*/ 358 h 359"/>
                <a:gd name="T50" fmla="*/ 562 w 718"/>
                <a:gd name="T51" fmla="*/ 359 h 359"/>
                <a:gd name="T52" fmla="*/ 565 w 718"/>
                <a:gd name="T53" fmla="*/ 359 h 359"/>
                <a:gd name="T54" fmla="*/ 567 w 718"/>
                <a:gd name="T55" fmla="*/ 358 h 359"/>
                <a:gd name="T56" fmla="*/ 569 w 718"/>
                <a:gd name="T57" fmla="*/ 356 h 359"/>
                <a:gd name="T58" fmla="*/ 572 w 718"/>
                <a:gd name="T59" fmla="*/ 353 h 359"/>
                <a:gd name="T60" fmla="*/ 573 w 718"/>
                <a:gd name="T61" fmla="*/ 351 h 359"/>
                <a:gd name="T62" fmla="*/ 574 w 718"/>
                <a:gd name="T63" fmla="*/ 347 h 359"/>
                <a:gd name="T64" fmla="*/ 574 w 718"/>
                <a:gd name="T65" fmla="*/ 239 h 359"/>
                <a:gd name="T66" fmla="*/ 706 w 718"/>
                <a:gd name="T67" fmla="*/ 239 h 359"/>
                <a:gd name="T68" fmla="*/ 711 w 718"/>
                <a:gd name="T69" fmla="*/ 238 h 359"/>
                <a:gd name="T70" fmla="*/ 714 w 718"/>
                <a:gd name="T71" fmla="*/ 235 h 359"/>
                <a:gd name="T72" fmla="*/ 717 w 718"/>
                <a:gd name="T73" fmla="*/ 232 h 359"/>
                <a:gd name="T74" fmla="*/ 718 w 718"/>
                <a:gd name="T75" fmla="*/ 227 h 359"/>
                <a:gd name="T76" fmla="*/ 718 w 718"/>
                <a:gd name="T77" fmla="*/ 12 h 359"/>
                <a:gd name="T78" fmla="*/ 717 w 718"/>
                <a:gd name="T79" fmla="*/ 7 h 359"/>
                <a:gd name="T80" fmla="*/ 714 w 718"/>
                <a:gd name="T81" fmla="*/ 3 h 359"/>
                <a:gd name="T82" fmla="*/ 711 w 718"/>
                <a:gd name="T83" fmla="*/ 0 h 359"/>
                <a:gd name="T84" fmla="*/ 706 w 718"/>
                <a:gd name="T8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8" h="359">
                  <a:moveTo>
                    <a:pt x="706" y="0"/>
                  </a:moveTo>
                  <a:lnTo>
                    <a:pt x="247" y="0"/>
                  </a:lnTo>
                  <a:lnTo>
                    <a:pt x="138" y="81"/>
                  </a:lnTo>
                  <a:lnTo>
                    <a:pt x="135" y="83"/>
                  </a:lnTo>
                  <a:lnTo>
                    <a:pt x="130" y="83"/>
                  </a:lnTo>
                  <a:lnTo>
                    <a:pt x="128" y="83"/>
                  </a:lnTo>
                  <a:lnTo>
                    <a:pt x="126" y="82"/>
                  </a:lnTo>
                  <a:lnTo>
                    <a:pt x="123" y="80"/>
                  </a:lnTo>
                  <a:lnTo>
                    <a:pt x="121" y="77"/>
                  </a:lnTo>
                  <a:lnTo>
                    <a:pt x="120" y="75"/>
                  </a:lnTo>
                  <a:lnTo>
                    <a:pt x="118" y="71"/>
                  </a:lnTo>
                  <a:lnTo>
                    <a:pt x="118" y="0"/>
                  </a:lnTo>
                  <a:lnTo>
                    <a:pt x="11" y="0"/>
                  </a:lnTo>
                  <a:lnTo>
                    <a:pt x="7" y="0"/>
                  </a:lnTo>
                  <a:lnTo>
                    <a:pt x="3" y="3"/>
                  </a:lnTo>
                  <a:lnTo>
                    <a:pt x="0" y="7"/>
                  </a:lnTo>
                  <a:lnTo>
                    <a:pt x="0" y="12"/>
                  </a:lnTo>
                  <a:lnTo>
                    <a:pt x="0" y="227"/>
                  </a:lnTo>
                  <a:lnTo>
                    <a:pt x="0" y="232"/>
                  </a:lnTo>
                  <a:lnTo>
                    <a:pt x="3" y="235"/>
                  </a:lnTo>
                  <a:lnTo>
                    <a:pt x="7" y="238"/>
                  </a:lnTo>
                  <a:lnTo>
                    <a:pt x="11" y="239"/>
                  </a:lnTo>
                  <a:lnTo>
                    <a:pt x="425" y="239"/>
                  </a:lnTo>
                  <a:lnTo>
                    <a:pt x="554" y="356"/>
                  </a:lnTo>
                  <a:lnTo>
                    <a:pt x="557" y="358"/>
                  </a:lnTo>
                  <a:lnTo>
                    <a:pt x="562" y="359"/>
                  </a:lnTo>
                  <a:lnTo>
                    <a:pt x="565" y="359"/>
                  </a:lnTo>
                  <a:lnTo>
                    <a:pt x="567" y="358"/>
                  </a:lnTo>
                  <a:lnTo>
                    <a:pt x="569" y="356"/>
                  </a:lnTo>
                  <a:lnTo>
                    <a:pt x="572" y="353"/>
                  </a:lnTo>
                  <a:lnTo>
                    <a:pt x="573" y="351"/>
                  </a:lnTo>
                  <a:lnTo>
                    <a:pt x="574" y="347"/>
                  </a:lnTo>
                  <a:lnTo>
                    <a:pt x="574" y="239"/>
                  </a:lnTo>
                  <a:lnTo>
                    <a:pt x="706" y="239"/>
                  </a:lnTo>
                  <a:lnTo>
                    <a:pt x="711" y="238"/>
                  </a:lnTo>
                  <a:lnTo>
                    <a:pt x="714" y="235"/>
                  </a:lnTo>
                  <a:lnTo>
                    <a:pt x="717" y="232"/>
                  </a:lnTo>
                  <a:lnTo>
                    <a:pt x="718" y="227"/>
                  </a:lnTo>
                  <a:lnTo>
                    <a:pt x="718" y="12"/>
                  </a:lnTo>
                  <a:lnTo>
                    <a:pt x="717" y="7"/>
                  </a:lnTo>
                  <a:lnTo>
                    <a:pt x="714" y="3"/>
                  </a:lnTo>
                  <a:lnTo>
                    <a:pt x="711"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30">
              <a:extLst>
                <a:ext uri="{FF2B5EF4-FFF2-40B4-BE49-F238E27FC236}">
                  <a16:creationId xmlns:a16="http://schemas.microsoft.com/office/drawing/2014/main" id="{DD111FD2-544C-43E5-B327-170E1A1BC6AF}"/>
                </a:ext>
              </a:extLst>
            </p:cNvPr>
            <p:cNvSpPr>
              <a:spLocks/>
            </p:cNvSpPr>
            <p:nvPr/>
          </p:nvSpPr>
          <p:spPr bwMode="auto">
            <a:xfrm>
              <a:off x="3741701" y="1930400"/>
              <a:ext cx="285750" cy="152400"/>
            </a:xfrm>
            <a:custGeom>
              <a:avLst/>
              <a:gdLst>
                <a:gd name="T0" fmla="*/ 706 w 718"/>
                <a:gd name="T1" fmla="*/ 0 h 383"/>
                <a:gd name="T2" fmla="*/ 11 w 718"/>
                <a:gd name="T3" fmla="*/ 0 h 383"/>
                <a:gd name="T4" fmla="*/ 7 w 718"/>
                <a:gd name="T5" fmla="*/ 2 h 383"/>
                <a:gd name="T6" fmla="*/ 3 w 718"/>
                <a:gd name="T7" fmla="*/ 4 h 383"/>
                <a:gd name="T8" fmla="*/ 0 w 718"/>
                <a:gd name="T9" fmla="*/ 8 h 383"/>
                <a:gd name="T10" fmla="*/ 0 w 718"/>
                <a:gd name="T11" fmla="*/ 12 h 383"/>
                <a:gd name="T12" fmla="*/ 0 w 718"/>
                <a:gd name="T13" fmla="*/ 251 h 383"/>
                <a:gd name="T14" fmla="*/ 0 w 718"/>
                <a:gd name="T15" fmla="*/ 256 h 383"/>
                <a:gd name="T16" fmla="*/ 3 w 718"/>
                <a:gd name="T17" fmla="*/ 260 h 383"/>
                <a:gd name="T18" fmla="*/ 7 w 718"/>
                <a:gd name="T19" fmla="*/ 262 h 383"/>
                <a:gd name="T20" fmla="*/ 11 w 718"/>
                <a:gd name="T21" fmla="*/ 263 h 383"/>
                <a:gd name="T22" fmla="*/ 130 w 718"/>
                <a:gd name="T23" fmla="*/ 263 h 383"/>
                <a:gd name="T24" fmla="*/ 142 w 718"/>
                <a:gd name="T25" fmla="*/ 263 h 383"/>
                <a:gd name="T26" fmla="*/ 142 w 718"/>
                <a:gd name="T27" fmla="*/ 275 h 383"/>
                <a:gd name="T28" fmla="*/ 142 w 718"/>
                <a:gd name="T29" fmla="*/ 360 h 383"/>
                <a:gd name="T30" fmla="*/ 142 w 718"/>
                <a:gd name="T31" fmla="*/ 383 h 383"/>
                <a:gd name="T32" fmla="*/ 207 w 718"/>
                <a:gd name="T33" fmla="*/ 336 h 383"/>
                <a:gd name="T34" fmla="*/ 233 w 718"/>
                <a:gd name="T35" fmla="*/ 317 h 383"/>
                <a:gd name="T36" fmla="*/ 299 w 718"/>
                <a:gd name="T37" fmla="*/ 266 h 383"/>
                <a:gd name="T38" fmla="*/ 299 w 718"/>
                <a:gd name="T39" fmla="*/ 266 h 383"/>
                <a:gd name="T40" fmla="*/ 299 w 718"/>
                <a:gd name="T41" fmla="*/ 266 h 383"/>
                <a:gd name="T42" fmla="*/ 303 w 718"/>
                <a:gd name="T43" fmla="*/ 263 h 383"/>
                <a:gd name="T44" fmla="*/ 306 w 718"/>
                <a:gd name="T45" fmla="*/ 263 h 383"/>
                <a:gd name="T46" fmla="*/ 706 w 718"/>
                <a:gd name="T47" fmla="*/ 263 h 383"/>
                <a:gd name="T48" fmla="*/ 711 w 718"/>
                <a:gd name="T49" fmla="*/ 262 h 383"/>
                <a:gd name="T50" fmla="*/ 714 w 718"/>
                <a:gd name="T51" fmla="*/ 260 h 383"/>
                <a:gd name="T52" fmla="*/ 717 w 718"/>
                <a:gd name="T53" fmla="*/ 256 h 383"/>
                <a:gd name="T54" fmla="*/ 718 w 718"/>
                <a:gd name="T55" fmla="*/ 251 h 383"/>
                <a:gd name="T56" fmla="*/ 718 w 718"/>
                <a:gd name="T57" fmla="*/ 12 h 383"/>
                <a:gd name="T58" fmla="*/ 717 w 718"/>
                <a:gd name="T59" fmla="*/ 8 h 383"/>
                <a:gd name="T60" fmla="*/ 714 w 718"/>
                <a:gd name="T61" fmla="*/ 4 h 383"/>
                <a:gd name="T62" fmla="*/ 711 w 718"/>
                <a:gd name="T63" fmla="*/ 2 h 383"/>
                <a:gd name="T64" fmla="*/ 706 w 718"/>
                <a:gd name="T6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8" h="383">
                  <a:moveTo>
                    <a:pt x="706" y="0"/>
                  </a:moveTo>
                  <a:lnTo>
                    <a:pt x="11" y="0"/>
                  </a:lnTo>
                  <a:lnTo>
                    <a:pt x="7" y="2"/>
                  </a:lnTo>
                  <a:lnTo>
                    <a:pt x="3" y="4"/>
                  </a:lnTo>
                  <a:lnTo>
                    <a:pt x="0" y="8"/>
                  </a:lnTo>
                  <a:lnTo>
                    <a:pt x="0" y="12"/>
                  </a:lnTo>
                  <a:lnTo>
                    <a:pt x="0" y="251"/>
                  </a:lnTo>
                  <a:lnTo>
                    <a:pt x="0" y="256"/>
                  </a:lnTo>
                  <a:lnTo>
                    <a:pt x="3" y="260"/>
                  </a:lnTo>
                  <a:lnTo>
                    <a:pt x="7" y="262"/>
                  </a:lnTo>
                  <a:lnTo>
                    <a:pt x="11" y="263"/>
                  </a:lnTo>
                  <a:lnTo>
                    <a:pt x="130" y="263"/>
                  </a:lnTo>
                  <a:lnTo>
                    <a:pt x="142" y="263"/>
                  </a:lnTo>
                  <a:lnTo>
                    <a:pt x="142" y="275"/>
                  </a:lnTo>
                  <a:lnTo>
                    <a:pt x="142" y="360"/>
                  </a:lnTo>
                  <a:lnTo>
                    <a:pt x="142" y="383"/>
                  </a:lnTo>
                  <a:lnTo>
                    <a:pt x="207" y="336"/>
                  </a:lnTo>
                  <a:lnTo>
                    <a:pt x="233" y="317"/>
                  </a:lnTo>
                  <a:lnTo>
                    <a:pt x="299" y="266"/>
                  </a:lnTo>
                  <a:lnTo>
                    <a:pt x="299" y="266"/>
                  </a:lnTo>
                  <a:lnTo>
                    <a:pt x="299" y="266"/>
                  </a:lnTo>
                  <a:lnTo>
                    <a:pt x="303" y="263"/>
                  </a:lnTo>
                  <a:lnTo>
                    <a:pt x="306" y="263"/>
                  </a:lnTo>
                  <a:lnTo>
                    <a:pt x="706" y="263"/>
                  </a:lnTo>
                  <a:lnTo>
                    <a:pt x="711" y="262"/>
                  </a:lnTo>
                  <a:lnTo>
                    <a:pt x="714" y="260"/>
                  </a:lnTo>
                  <a:lnTo>
                    <a:pt x="717" y="256"/>
                  </a:lnTo>
                  <a:lnTo>
                    <a:pt x="718" y="251"/>
                  </a:lnTo>
                  <a:lnTo>
                    <a:pt x="718" y="12"/>
                  </a:lnTo>
                  <a:lnTo>
                    <a:pt x="717" y="8"/>
                  </a:lnTo>
                  <a:lnTo>
                    <a:pt x="714" y="4"/>
                  </a:lnTo>
                  <a:lnTo>
                    <a:pt x="711" y="2"/>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8517182" y="0"/>
            <a:ext cx="3674817" cy="6858000"/>
          </a:xfrm>
          <a:prstGeom prst="rect">
            <a:avLst/>
          </a:prstGeom>
        </p:spPr>
      </p:pic>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8532332" y="0"/>
            <a:ext cx="3659668"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8088085" y="1811436"/>
            <a:ext cx="3597224" cy="3235128"/>
            <a:chOff x="8088085" y="1860738"/>
            <a:chExt cx="3597224" cy="3235128"/>
          </a:xfrm>
        </p:grpSpPr>
        <p:sp>
          <p:nvSpPr>
            <p:cNvPr id="54" name="TextBox 47">
              <a:extLst>
                <a:ext uri="{FF2B5EF4-FFF2-40B4-BE49-F238E27FC236}">
                  <a16:creationId xmlns:a16="http://schemas.microsoft.com/office/drawing/2014/main" id="{E7D27B29-4AA1-461C-A69F-75D8EA5EFE64}"/>
                </a:ext>
              </a:extLst>
            </p:cNvPr>
            <p:cNvSpPr txBox="1"/>
            <p:nvPr/>
          </p:nvSpPr>
          <p:spPr>
            <a:xfrm>
              <a:off x="8844645" y="2531890"/>
              <a:ext cx="2840664" cy="189282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chemeClr val="bg1"/>
                  </a:solidFill>
                </a:rPr>
                <a:t>Correlation</a:t>
              </a:r>
            </a:p>
            <a:p>
              <a:pPr marL="285750" indent="-285750">
                <a:spcBef>
                  <a:spcPts val="12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Negative relationship between those who are employed against those who need assistance</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When one goes up the other goes down</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val="1"/>
              </a:ext>
            </a:extLst>
          </p:cNvPr>
          <p:cNvSpPr/>
          <p:nvPr/>
        </p:nvSpPr>
        <p:spPr>
          <a:xfrm>
            <a:off x="7389386" y="5177132"/>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pic>
        <p:nvPicPr>
          <p:cNvPr id="5" name="Picture 4" descr="A picture containing text, screenshot, line, diagram&#10;&#10;Description automatically generated">
            <a:extLst>
              <a:ext uri="{FF2B5EF4-FFF2-40B4-BE49-F238E27FC236}">
                <a16:creationId xmlns:a16="http://schemas.microsoft.com/office/drawing/2014/main" id="{CC4CD03F-2674-3275-0230-A9D1E124D07B}"/>
              </a:ext>
            </a:extLst>
          </p:cNvPr>
          <p:cNvPicPr>
            <a:picLocks noChangeAspect="1"/>
          </p:cNvPicPr>
          <p:nvPr/>
        </p:nvPicPr>
        <p:blipFill>
          <a:blip r:embed="rId5"/>
          <a:stretch>
            <a:fillRect/>
          </a:stretch>
        </p:blipFill>
        <p:spPr>
          <a:xfrm>
            <a:off x="2547491" y="1132708"/>
            <a:ext cx="5852172" cy="4389129"/>
          </a:xfrm>
          <a:prstGeom prst="rect">
            <a:avLst/>
          </a:prstGeom>
        </p:spPr>
      </p:pic>
      <p:sp>
        <p:nvSpPr>
          <p:cNvPr id="3" name="TextBox 2">
            <a:extLst>
              <a:ext uri="{FF2B5EF4-FFF2-40B4-BE49-F238E27FC236}">
                <a16:creationId xmlns:a16="http://schemas.microsoft.com/office/drawing/2014/main" id="{845D8699-1486-0276-B29F-352409D4DDF4}"/>
              </a:ext>
            </a:extLst>
          </p:cNvPr>
          <p:cNvSpPr txBox="1"/>
          <p:nvPr/>
        </p:nvSpPr>
        <p:spPr>
          <a:xfrm>
            <a:off x="11081376" y="6138192"/>
            <a:ext cx="858602" cy="369332"/>
          </a:xfrm>
          <a:prstGeom prst="rect">
            <a:avLst/>
          </a:prstGeom>
          <a:noFill/>
        </p:spPr>
        <p:txBody>
          <a:bodyPr wrap="square" rtlCol="0">
            <a:spAutoFit/>
          </a:bodyPr>
          <a:lstStyle/>
          <a:p>
            <a:r>
              <a:rPr lang="en-AU" dirty="0">
                <a:solidFill>
                  <a:srgbClr val="FF0000"/>
                </a:solidFill>
              </a:rPr>
              <a:t>Kirsty </a:t>
            </a:r>
          </a:p>
        </p:txBody>
      </p:sp>
    </p:spTree>
    <p:extLst>
      <p:ext uri="{BB962C8B-B14F-4D97-AF65-F5344CB8AC3E}">
        <p14:creationId xmlns:p14="http://schemas.microsoft.com/office/powerpoint/2010/main" val="204410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D2F5F-4651-55DE-DE54-9F89749B7BD5}"/>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Thank you </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378475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07FB-953A-975E-20AB-F2F9A2076CB9}"/>
              </a:ext>
            </a:extLst>
          </p:cNvPr>
          <p:cNvSpPr>
            <a:spLocks noGrp="1"/>
          </p:cNvSpPr>
          <p:nvPr>
            <p:ph type="title"/>
          </p:nvPr>
        </p:nvSpPr>
        <p:spPr>
          <a:xfrm>
            <a:off x="581192" y="702156"/>
            <a:ext cx="11029616" cy="495048"/>
          </a:xfrm>
        </p:spPr>
        <p:txBody>
          <a:bodyPr>
            <a:normAutofit fontScale="90000"/>
          </a:bodyPr>
          <a:lstStyle/>
          <a:p>
            <a:r>
              <a:rPr lang="en-AU" dirty="0"/>
              <a:t>Introduction </a:t>
            </a:r>
          </a:p>
        </p:txBody>
      </p:sp>
      <p:sp>
        <p:nvSpPr>
          <p:cNvPr id="3" name="Content Placeholder 2">
            <a:extLst>
              <a:ext uri="{FF2B5EF4-FFF2-40B4-BE49-F238E27FC236}">
                <a16:creationId xmlns:a16="http://schemas.microsoft.com/office/drawing/2014/main" id="{CA7A4F9A-9F68-46CA-F1DD-43F95711B57D}"/>
              </a:ext>
            </a:extLst>
          </p:cNvPr>
          <p:cNvSpPr>
            <a:spLocks noGrp="1"/>
          </p:cNvSpPr>
          <p:nvPr>
            <p:ph idx="1"/>
          </p:nvPr>
        </p:nvSpPr>
        <p:spPr>
          <a:xfrm>
            <a:off x="581193" y="1878475"/>
            <a:ext cx="11029615" cy="3524381"/>
          </a:xfrm>
        </p:spPr>
        <p:txBody>
          <a:bodyPr/>
          <a:lstStyle/>
          <a:p>
            <a:r>
              <a:rPr lang="en-AU" sz="1800" kern="100" dirty="0">
                <a:latin typeface="Arial" panose="020B0604020202020204" pitchFamily="34" charset="0"/>
                <a:ea typeface="Calibri" panose="020F0502020204030204" pitchFamily="34" charset="0"/>
                <a:cs typeface="Times New Roman" panose="02020603050405020304" pitchFamily="18" charset="0"/>
              </a:rPr>
              <a:t>C</a:t>
            </a:r>
            <a:r>
              <a:rPr lang="en-AU" sz="1800" kern="100" dirty="0">
                <a:effectLst/>
                <a:latin typeface="Arial" panose="020B0604020202020204" pitchFamily="34" charset="0"/>
                <a:ea typeface="Calibri" panose="020F0502020204030204" pitchFamily="34" charset="0"/>
                <a:cs typeface="Times New Roman" panose="02020603050405020304" pitchFamily="18" charset="0"/>
              </a:rPr>
              <a:t>hronic conditions are a focus of ongoing national surveillance through self-reported data collected by the Australian Bureau of Statistics during Census 2021 (National Health Survey, Census collections and Australian Institute of Health and Welfare expenditure data).</a:t>
            </a:r>
          </a:p>
          <a:p>
            <a:r>
              <a:rPr lang="en-AU" sz="1800" kern="100" dirty="0">
                <a:effectLst/>
                <a:latin typeface="Arial" panose="020B0604020202020204" pitchFamily="34" charset="0"/>
                <a:ea typeface="Calibri" panose="020F0502020204030204" pitchFamily="34" charset="0"/>
                <a:cs typeface="Times New Roman" panose="02020603050405020304" pitchFamily="18" charset="0"/>
              </a:rPr>
              <a:t>Chronic conditions are something which most of us have an experience of directly or through the observations of a close family member with a chronic condition. </a:t>
            </a:r>
          </a:p>
          <a:p>
            <a:r>
              <a:rPr lang="en-AU" sz="1800" kern="100" dirty="0">
                <a:latin typeface="Arial" panose="020B0604020202020204" pitchFamily="34" charset="0"/>
                <a:ea typeface="Calibri" panose="020F0502020204030204" pitchFamily="34" charset="0"/>
                <a:cs typeface="Times New Roman" panose="02020603050405020304" pitchFamily="18" charset="0"/>
              </a:rPr>
              <a:t>Each group member supported an </a:t>
            </a:r>
            <a:r>
              <a:rPr lang="en-AU" sz="1800" kern="100" dirty="0">
                <a:effectLst/>
                <a:latin typeface="Arial" panose="020B0604020202020204" pitchFamily="34" charset="0"/>
                <a:ea typeface="Calibri" panose="020F0502020204030204" pitchFamily="34" charset="0"/>
                <a:cs typeface="Times New Roman" panose="02020603050405020304" pitchFamily="18" charset="0"/>
              </a:rPr>
              <a:t>interest in understanding what the impact of a chronic condition is on other aspects of a person’s life such as employment, independence and income and how this impact varies across age and sex.  </a:t>
            </a:r>
          </a:p>
          <a:p>
            <a:endParaRPr lang="en-AU" dirty="0"/>
          </a:p>
        </p:txBody>
      </p:sp>
    </p:spTree>
    <p:extLst>
      <p:ext uri="{BB962C8B-B14F-4D97-AF65-F5344CB8AC3E}">
        <p14:creationId xmlns:p14="http://schemas.microsoft.com/office/powerpoint/2010/main" val="143147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675712"/>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a:xfrm>
            <a:off x="530107" y="627553"/>
            <a:ext cx="11029616" cy="465678"/>
          </a:xfrm>
        </p:spPr>
        <p:txBody>
          <a:bodyPr>
            <a:normAutofit fontScale="90000"/>
          </a:bodyPr>
          <a:lstStyle/>
          <a:p>
            <a:pPr algn="ctr"/>
            <a:r>
              <a:rPr lang="en-US" dirty="0"/>
              <a:t>Health IN Australia</a:t>
            </a:r>
          </a:p>
        </p:txBody>
      </p:sp>
      <p:grpSp>
        <p:nvGrpSpPr>
          <p:cNvPr id="43" name="Group 42">
            <a:extLst>
              <a:ext uri="{FF2B5EF4-FFF2-40B4-BE49-F238E27FC236}">
                <a16:creationId xmlns:a16="http://schemas.microsoft.com/office/drawing/2014/main" id="{91550221-8258-42F2-8C5D-7698C3085D53}"/>
              </a:ext>
              <a:ext uri="{C183D7F6-B498-43B3-948B-1728B52AA6E4}">
                <adec:decorative xmlns:adec="http://schemas.microsoft.com/office/drawing/2017/decorative" val="1"/>
              </a:ext>
            </a:extLst>
          </p:cNvPr>
          <p:cNvGrpSpPr/>
          <p:nvPr/>
        </p:nvGrpSpPr>
        <p:grpSpPr>
          <a:xfrm>
            <a:off x="304800" y="1577182"/>
            <a:ext cx="3419021" cy="2214588"/>
            <a:chOff x="304800" y="1577182"/>
            <a:chExt cx="3419021" cy="2214588"/>
          </a:xfrm>
          <a:effectLst>
            <a:outerShdw blurRad="50800" dist="38100" dir="5400000" algn="t" rotWithShape="0">
              <a:prstClr val="black">
                <a:alpha val="20000"/>
              </a:prstClr>
            </a:outerShdw>
          </a:effectLst>
        </p:grpSpPr>
        <p:sp>
          <p:nvSpPr>
            <p:cNvPr id="5" name="Rectangle 4">
              <a:extLst>
                <a:ext uri="{FF2B5EF4-FFF2-40B4-BE49-F238E27FC236}">
                  <a16:creationId xmlns:a16="http://schemas.microsoft.com/office/drawing/2014/main" id="{CDADA208-E23E-4B7A-8B30-503644571020}"/>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$202.5 b</a:t>
              </a:r>
            </a:p>
          </p:txBody>
        </p:sp>
        <p:sp>
          <p:nvSpPr>
            <p:cNvPr id="7" name="Rectangle 6">
              <a:extLst>
                <a:ext uri="{FF2B5EF4-FFF2-40B4-BE49-F238E27FC236}">
                  <a16:creationId xmlns:a16="http://schemas.microsoft.com/office/drawing/2014/main" id="{35AF9DE5-C8D3-43F1-8647-AA7713F1FCEF}"/>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10.2% GDP</a:t>
              </a:r>
            </a:p>
          </p:txBody>
        </p:sp>
      </p:grpSp>
      <p:sp>
        <p:nvSpPr>
          <p:cNvPr id="6" name="Oval 5">
            <a:extLst>
              <a:ext uri="{FF2B5EF4-FFF2-40B4-BE49-F238E27FC236}">
                <a16:creationId xmlns:a16="http://schemas.microsoft.com/office/drawing/2014/main" id="{97C50A8E-3918-4827-975A-99A3EAB66BFA}"/>
              </a:ext>
              <a:ext uri="{C183D7F6-B498-43B3-948B-1728B52AA6E4}">
                <adec:decorative xmlns:adec="http://schemas.microsoft.com/office/drawing/2017/decorative" val="1"/>
              </a:ext>
            </a:extLst>
          </p:cNvPr>
          <p:cNvSpPr/>
          <p:nvPr/>
        </p:nvSpPr>
        <p:spPr>
          <a:xfrm>
            <a:off x="1685698"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val="1"/>
              </a:ext>
            </a:extLst>
          </p:cNvPr>
          <p:cNvGrpSpPr/>
          <p:nvPr/>
        </p:nvGrpSpPr>
        <p:grpSpPr>
          <a:xfrm>
            <a:off x="4386489" y="1577182"/>
            <a:ext cx="3419021" cy="2214588"/>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$134 b</a:t>
              </a: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168AE60-C71A-4B80-811C-CAC02ADD32C2}"/>
              </a:ext>
            </a:extLst>
          </p:cNvPr>
          <p:cNvSpPr/>
          <p:nvPr/>
        </p:nvSpPr>
        <p:spPr>
          <a:xfrm>
            <a:off x="4686300" y="2768999"/>
            <a:ext cx="2819400" cy="815608"/>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400" dirty="0">
                <a:solidFill>
                  <a:schemeClr val="bg1"/>
                </a:solidFill>
              </a:rPr>
              <a:t>Attributed to specific disease groups 2018-19</a:t>
            </a:r>
          </a:p>
          <a:p>
            <a:pPr marL="174625" indent="-174625">
              <a:spcBef>
                <a:spcPts val="600"/>
              </a:spcBef>
              <a:buFont typeface="Segoe UI Light" panose="020B0502040204020203" pitchFamily="34" charset="0"/>
              <a:buChar char="›"/>
            </a:pPr>
            <a:r>
              <a:rPr lang="en-US" sz="1400" dirty="0">
                <a:solidFill>
                  <a:schemeClr val="bg1"/>
                </a:solidFill>
              </a:rPr>
              <a:t>x</a:t>
            </a:r>
          </a:p>
        </p:txBody>
      </p:sp>
      <p:sp>
        <p:nvSpPr>
          <p:cNvPr id="80" name="Rectangle 79">
            <a:extLst>
              <a:ext uri="{FF2B5EF4-FFF2-40B4-BE49-F238E27FC236}">
                <a16:creationId xmlns:a16="http://schemas.microsoft.com/office/drawing/2014/main" id="{FE2AD138-6B8C-40CA-A949-80EE0AE830BE}"/>
              </a:ext>
            </a:extLst>
          </p:cNvPr>
          <p:cNvSpPr/>
          <p:nvPr/>
        </p:nvSpPr>
        <p:spPr>
          <a:xfrm>
            <a:off x="842966" y="2995999"/>
            <a:ext cx="2342694" cy="307777"/>
          </a:xfrm>
          <a:prstGeom prst="rect">
            <a:avLst/>
          </a:prstGeom>
        </p:spPr>
        <p:txBody>
          <a:bodyPr wrap="none">
            <a:spAutoFit/>
          </a:bodyPr>
          <a:lstStyle/>
          <a:p>
            <a:pPr algn="ctr">
              <a:spcBef>
                <a:spcPts val="600"/>
              </a:spcBef>
            </a:pPr>
            <a:r>
              <a:rPr lang="en-US" sz="1400" dirty="0">
                <a:solidFill>
                  <a:schemeClr val="bg1"/>
                </a:solidFill>
              </a:rPr>
              <a:t>Health Expenditure 2019-20</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7" name="Rectangle 86">
            <a:extLst>
              <a:ext uri="{FF2B5EF4-FFF2-40B4-BE49-F238E27FC236}">
                <a16:creationId xmlns:a16="http://schemas.microsoft.com/office/drawing/2014/main" id="{BF061177-3A0B-4D94-95FF-46770B8B2E9B}"/>
              </a:ext>
            </a:extLst>
          </p:cNvPr>
          <p:cNvSpPr/>
          <p:nvPr/>
        </p:nvSpPr>
        <p:spPr>
          <a:xfrm>
            <a:off x="8467385" y="1577181"/>
            <a:ext cx="3419021" cy="962601"/>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2400" dirty="0"/>
              <a:t>2015-16</a:t>
            </a:r>
          </a:p>
        </p:txBody>
      </p:sp>
      <p:sp>
        <p:nvSpPr>
          <p:cNvPr id="88" name="Rectangle 87">
            <a:extLst>
              <a:ext uri="{FF2B5EF4-FFF2-40B4-BE49-F238E27FC236}">
                <a16:creationId xmlns:a16="http://schemas.microsoft.com/office/drawing/2014/main" id="{C441B089-8C78-493A-B640-E4942D9BE68E}"/>
              </a:ext>
            </a:extLst>
          </p:cNvPr>
          <p:cNvSpPr/>
          <p:nvPr/>
        </p:nvSpPr>
        <p:spPr>
          <a:xfrm>
            <a:off x="8467385" y="3372670"/>
            <a:ext cx="3419021" cy="419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Injuries</a:t>
            </a:r>
          </a:p>
        </p:txBody>
      </p:sp>
      <p:sp>
        <p:nvSpPr>
          <p:cNvPr id="95" name="Rectangle 94">
            <a:extLst>
              <a:ext uri="{FF2B5EF4-FFF2-40B4-BE49-F238E27FC236}">
                <a16:creationId xmlns:a16="http://schemas.microsoft.com/office/drawing/2014/main" id="{8D0359B6-238F-4B5E-B1A4-229F370E96D7}"/>
              </a:ext>
            </a:extLst>
          </p:cNvPr>
          <p:cNvSpPr/>
          <p:nvPr/>
        </p:nvSpPr>
        <p:spPr>
          <a:xfrm>
            <a:off x="8467385" y="2956227"/>
            <a:ext cx="3419021" cy="419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Cardiovascular disease</a:t>
            </a:r>
          </a:p>
        </p:txBody>
      </p:sp>
      <p:sp>
        <p:nvSpPr>
          <p:cNvPr id="96" name="Rectangle 95">
            <a:extLst>
              <a:ext uri="{FF2B5EF4-FFF2-40B4-BE49-F238E27FC236}">
                <a16:creationId xmlns:a16="http://schemas.microsoft.com/office/drawing/2014/main" id="{C14F284B-6377-4804-9C82-CA1083F54D5A}"/>
              </a:ext>
            </a:extLst>
          </p:cNvPr>
          <p:cNvSpPr/>
          <p:nvPr/>
        </p:nvSpPr>
        <p:spPr>
          <a:xfrm>
            <a:off x="8467385" y="2539783"/>
            <a:ext cx="3419021" cy="4191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Musculoskeletal</a:t>
            </a:r>
          </a:p>
        </p:txBody>
      </p:sp>
      <p:sp>
        <p:nvSpPr>
          <p:cNvPr id="89" name="Oval 88">
            <a:extLst>
              <a:ext uri="{FF2B5EF4-FFF2-40B4-BE49-F238E27FC236}">
                <a16:creationId xmlns:a16="http://schemas.microsoft.com/office/drawing/2014/main" id="{1710653A-F5C8-47DE-8D3E-A0B5438ED781}"/>
              </a:ext>
              <a:ext uri="{C183D7F6-B498-43B3-948B-1728B52AA6E4}">
                <adec:decorative xmlns:adec="http://schemas.microsoft.com/office/drawing/2017/decorative" val="1"/>
              </a:ext>
            </a:extLst>
          </p:cNvPr>
          <p:cNvSpPr/>
          <p:nvPr/>
        </p:nvSpPr>
        <p:spPr>
          <a:xfrm>
            <a:off x="9848283"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4E23882-97E3-4B34-BBE0-6959274930AF}"/>
              </a:ext>
            </a:extLst>
          </p:cNvPr>
          <p:cNvSpPr/>
          <p:nvPr/>
        </p:nvSpPr>
        <p:spPr>
          <a:xfrm>
            <a:off x="11615093" y="1827649"/>
            <a:ext cx="184730" cy="461665"/>
          </a:xfrm>
          <a:prstGeom prst="rect">
            <a:avLst/>
          </a:prstGeom>
        </p:spPr>
        <p:txBody>
          <a:bodyPr wrap="none" anchor="ctr">
            <a:spAutoFit/>
          </a:bodyPr>
          <a:lstStyle/>
          <a:p>
            <a:pPr algn="r">
              <a:spcBef>
                <a:spcPts val="600"/>
              </a:spcBef>
            </a:pPr>
            <a:endParaRPr lang="en-US" sz="2400" dirty="0">
              <a:solidFill>
                <a:schemeClr val="bg1"/>
              </a:solidFill>
            </a:endParaRP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10.7%</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8.9%</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7.6%</a:t>
            </a:r>
          </a:p>
        </p:txBody>
      </p:sp>
      <p:grpSp>
        <p:nvGrpSpPr>
          <p:cNvPr id="101" name="Group 100" descr="This is an icon of a credit card. ">
            <a:extLst>
              <a:ext uri="{FF2B5EF4-FFF2-40B4-BE49-F238E27FC236}">
                <a16:creationId xmlns:a16="http://schemas.microsoft.com/office/drawing/2014/main" id="{3F8007BE-3B68-4A53-AEE4-024A0881F8D7}"/>
              </a:ext>
            </a:extLst>
          </p:cNvPr>
          <p:cNvGrpSpPr/>
          <p:nvPr/>
        </p:nvGrpSpPr>
        <p:grpSpPr>
          <a:xfrm>
            <a:off x="10033226" y="1470845"/>
            <a:ext cx="287338" cy="200025"/>
            <a:chOff x="877888" y="1966913"/>
            <a:chExt cx="287338" cy="200025"/>
          </a:xfrm>
          <a:solidFill>
            <a:schemeClr val="bg1"/>
          </a:solidFill>
        </p:grpSpPr>
        <p:sp>
          <p:nvSpPr>
            <p:cNvPr id="102" name="Freeform 433">
              <a:extLst>
                <a:ext uri="{FF2B5EF4-FFF2-40B4-BE49-F238E27FC236}">
                  <a16:creationId xmlns:a16="http://schemas.microsoft.com/office/drawing/2014/main" id="{D0CE91C6-2C66-47F1-A984-605FA356B2E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34">
              <a:extLst>
                <a:ext uri="{FF2B5EF4-FFF2-40B4-BE49-F238E27FC236}">
                  <a16:creationId xmlns:a16="http://schemas.microsoft.com/office/drawing/2014/main" id="{30899386-DA20-45F7-9F80-B28EF46BC13F}"/>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35">
              <a:extLst>
                <a:ext uri="{FF2B5EF4-FFF2-40B4-BE49-F238E27FC236}">
                  <a16:creationId xmlns:a16="http://schemas.microsoft.com/office/drawing/2014/main" id="{834CEF6D-25BC-4467-90F0-FCB8E616CC0C}"/>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36">
              <a:extLst>
                <a:ext uri="{FF2B5EF4-FFF2-40B4-BE49-F238E27FC236}">
                  <a16:creationId xmlns:a16="http://schemas.microsoft.com/office/drawing/2014/main" id="{5A07BE7D-17A5-48AF-BBAE-2F8EDCE81936}"/>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37">
              <a:extLst>
                <a:ext uri="{FF2B5EF4-FFF2-40B4-BE49-F238E27FC236}">
                  <a16:creationId xmlns:a16="http://schemas.microsoft.com/office/drawing/2014/main" id="{ABCE1F96-72C3-41F5-9324-133CEA8B5287}"/>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38">
              <a:extLst>
                <a:ext uri="{FF2B5EF4-FFF2-40B4-BE49-F238E27FC236}">
                  <a16:creationId xmlns:a16="http://schemas.microsoft.com/office/drawing/2014/main" id="{F30470D5-34E0-4759-9B13-ECD38D2073EB}"/>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39">
              <a:extLst>
                <a:ext uri="{FF2B5EF4-FFF2-40B4-BE49-F238E27FC236}">
                  <a16:creationId xmlns:a16="http://schemas.microsoft.com/office/drawing/2014/main" id="{25219C16-596F-4188-8E6E-1C56615455E7}"/>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440">
              <a:extLst>
                <a:ext uri="{FF2B5EF4-FFF2-40B4-BE49-F238E27FC236}">
                  <a16:creationId xmlns:a16="http://schemas.microsoft.com/office/drawing/2014/main" id="{DC624ED0-73A8-494E-A006-0DBAE587923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41">
              <a:extLst>
                <a:ext uri="{FF2B5EF4-FFF2-40B4-BE49-F238E27FC236}">
                  <a16:creationId xmlns:a16="http://schemas.microsoft.com/office/drawing/2014/main" id="{669F6E53-A695-4E1F-AB85-A34FE43DBF03}"/>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2">
              <a:extLst>
                <a:ext uri="{FF2B5EF4-FFF2-40B4-BE49-F238E27FC236}">
                  <a16:creationId xmlns:a16="http://schemas.microsoft.com/office/drawing/2014/main" id="{C17D0782-16A5-4FE1-8F4B-BD0C1111CCA4}"/>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43">
              <a:extLst>
                <a:ext uri="{FF2B5EF4-FFF2-40B4-BE49-F238E27FC236}">
                  <a16:creationId xmlns:a16="http://schemas.microsoft.com/office/drawing/2014/main" id="{272E8601-9310-490D-94F6-63CEEB8F7A15}"/>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44">
              <a:extLst>
                <a:ext uri="{FF2B5EF4-FFF2-40B4-BE49-F238E27FC236}">
                  <a16:creationId xmlns:a16="http://schemas.microsoft.com/office/drawing/2014/main" id="{FE61DE21-6C27-46D8-842D-BDD3C8EF711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45">
              <a:extLst>
                <a:ext uri="{FF2B5EF4-FFF2-40B4-BE49-F238E27FC236}">
                  <a16:creationId xmlns:a16="http://schemas.microsoft.com/office/drawing/2014/main" id="{6CCE631C-12A5-4752-8E65-BA8787F570F8}"/>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446">
              <a:extLst>
                <a:ext uri="{FF2B5EF4-FFF2-40B4-BE49-F238E27FC236}">
                  <a16:creationId xmlns:a16="http://schemas.microsoft.com/office/drawing/2014/main" id="{3CB2E858-A7D8-4E87-AE5E-5399DC5D8B7A}"/>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447">
              <a:extLst>
                <a:ext uri="{FF2B5EF4-FFF2-40B4-BE49-F238E27FC236}">
                  <a16:creationId xmlns:a16="http://schemas.microsoft.com/office/drawing/2014/main" id="{B78B1C91-9EA0-420D-AB04-82322F7DF815}"/>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448">
              <a:extLst>
                <a:ext uri="{FF2B5EF4-FFF2-40B4-BE49-F238E27FC236}">
                  <a16:creationId xmlns:a16="http://schemas.microsoft.com/office/drawing/2014/main" id="{9BBF9638-FA96-4436-AE58-8EBA61CBA46E}"/>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449">
              <a:extLst>
                <a:ext uri="{FF2B5EF4-FFF2-40B4-BE49-F238E27FC236}">
                  <a16:creationId xmlns:a16="http://schemas.microsoft.com/office/drawing/2014/main" id="{919C5518-E69B-42C0-AFDE-170FE83E28DB}"/>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4" name="Picture 53">
            <a:extLst>
              <a:ext uri="{FF2B5EF4-FFF2-40B4-BE49-F238E27FC236}">
                <a16:creationId xmlns:a16="http://schemas.microsoft.com/office/drawing/2014/main" id="{CAD38EA2-F065-1A23-9EA6-EB2A652FDC6A}"/>
              </a:ext>
            </a:extLst>
          </p:cNvPr>
          <p:cNvPicPr>
            <a:picLocks noChangeAspect="1"/>
          </p:cNvPicPr>
          <p:nvPr/>
        </p:nvPicPr>
        <p:blipFill>
          <a:blip r:embed="rId3"/>
          <a:stretch>
            <a:fillRect/>
          </a:stretch>
        </p:blipFill>
        <p:spPr>
          <a:xfrm>
            <a:off x="395384" y="3913115"/>
            <a:ext cx="3220389" cy="2644539"/>
          </a:xfrm>
          <a:prstGeom prst="rect">
            <a:avLst/>
          </a:prstGeom>
        </p:spPr>
      </p:pic>
      <p:pic>
        <p:nvPicPr>
          <p:cNvPr id="56" name="Picture 55">
            <a:extLst>
              <a:ext uri="{FF2B5EF4-FFF2-40B4-BE49-F238E27FC236}">
                <a16:creationId xmlns:a16="http://schemas.microsoft.com/office/drawing/2014/main" id="{7D9A9F71-2C16-8A70-4F68-7511079BC2FB}"/>
              </a:ext>
            </a:extLst>
          </p:cNvPr>
          <p:cNvPicPr>
            <a:picLocks noChangeAspect="1"/>
          </p:cNvPicPr>
          <p:nvPr/>
        </p:nvPicPr>
        <p:blipFill rotWithShape="1">
          <a:blip r:embed="rId4"/>
          <a:srcRect t="6179"/>
          <a:stretch/>
        </p:blipFill>
        <p:spPr>
          <a:xfrm>
            <a:off x="4561397" y="3906383"/>
            <a:ext cx="2967036" cy="2644540"/>
          </a:xfrm>
          <a:prstGeom prst="rect">
            <a:avLst/>
          </a:prstGeom>
        </p:spPr>
      </p:pic>
      <p:sp>
        <p:nvSpPr>
          <p:cNvPr id="57" name="Rectangle 56">
            <a:extLst>
              <a:ext uri="{FF2B5EF4-FFF2-40B4-BE49-F238E27FC236}">
                <a16:creationId xmlns:a16="http://schemas.microsoft.com/office/drawing/2014/main" id="{184BB980-3723-9ECC-7BE3-39C6C9D94A27}"/>
              </a:ext>
            </a:extLst>
          </p:cNvPr>
          <p:cNvSpPr/>
          <p:nvPr/>
        </p:nvSpPr>
        <p:spPr>
          <a:xfrm>
            <a:off x="8469310" y="3791291"/>
            <a:ext cx="3419021" cy="526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Mental and substance </a:t>
            </a:r>
          </a:p>
          <a:p>
            <a:r>
              <a:rPr lang="en-US" sz="1600" dirty="0">
                <a:solidFill>
                  <a:schemeClr val="bg1"/>
                </a:solidFill>
              </a:rPr>
              <a:t>use disorders</a:t>
            </a:r>
          </a:p>
        </p:txBody>
      </p:sp>
      <p:sp>
        <p:nvSpPr>
          <p:cNvPr id="58" name="Rectangle 57">
            <a:extLst>
              <a:ext uri="{FF2B5EF4-FFF2-40B4-BE49-F238E27FC236}">
                <a16:creationId xmlns:a16="http://schemas.microsoft.com/office/drawing/2014/main" id="{0DA97295-98DA-6776-E5CC-EB4396E0ECFD}"/>
              </a:ext>
            </a:extLst>
          </p:cNvPr>
          <p:cNvSpPr/>
          <p:nvPr/>
        </p:nvSpPr>
        <p:spPr>
          <a:xfrm>
            <a:off x="10885423" y="3884167"/>
            <a:ext cx="914400" cy="338554"/>
          </a:xfrm>
          <a:prstGeom prst="rect">
            <a:avLst/>
          </a:prstGeom>
        </p:spPr>
        <p:txBody>
          <a:bodyPr wrap="none" anchor="ctr">
            <a:normAutofit/>
          </a:bodyPr>
          <a:lstStyle/>
          <a:p>
            <a:pPr algn="r">
              <a:spcBef>
                <a:spcPts val="600"/>
              </a:spcBef>
            </a:pPr>
            <a:r>
              <a:rPr lang="en-US" sz="1600" dirty="0">
                <a:solidFill>
                  <a:schemeClr val="bg1"/>
                </a:solidFill>
              </a:rPr>
              <a:t>7.6%</a:t>
            </a:r>
          </a:p>
        </p:txBody>
      </p:sp>
      <p:pic>
        <p:nvPicPr>
          <p:cNvPr id="65" name="Picture 64">
            <a:extLst>
              <a:ext uri="{FF2B5EF4-FFF2-40B4-BE49-F238E27FC236}">
                <a16:creationId xmlns:a16="http://schemas.microsoft.com/office/drawing/2014/main" id="{4E173F4E-7BD3-6DF6-7184-1DDE9A9E58CB}"/>
              </a:ext>
            </a:extLst>
          </p:cNvPr>
          <p:cNvPicPr>
            <a:picLocks noChangeAspect="1"/>
          </p:cNvPicPr>
          <p:nvPr/>
        </p:nvPicPr>
        <p:blipFill>
          <a:blip r:embed="rId5"/>
          <a:stretch>
            <a:fillRect/>
          </a:stretch>
        </p:blipFill>
        <p:spPr>
          <a:xfrm>
            <a:off x="9765018" y="4516854"/>
            <a:ext cx="1077487" cy="1713593"/>
          </a:xfrm>
          <a:prstGeom prst="rect">
            <a:avLst/>
          </a:prstGeom>
          <a:ln w="38100">
            <a:solidFill>
              <a:schemeClr val="accent2">
                <a:lumMod val="20000"/>
                <a:lumOff val="80000"/>
              </a:schemeClr>
            </a:solidFill>
          </a:ln>
        </p:spPr>
      </p:pic>
    </p:spTree>
    <p:extLst>
      <p:ext uri="{BB962C8B-B14F-4D97-AF65-F5344CB8AC3E}">
        <p14:creationId xmlns:p14="http://schemas.microsoft.com/office/powerpoint/2010/main" val="244296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70344" y="415989"/>
            <a:ext cx="5629524" cy="729000"/>
          </a:xfrm>
        </p:spPr>
        <p:style>
          <a:lnRef idx="2">
            <a:schemeClr val="dk1"/>
          </a:lnRef>
          <a:fillRef idx="1">
            <a:schemeClr val="lt1"/>
          </a:fillRef>
          <a:effectRef idx="0">
            <a:schemeClr val="dk1"/>
          </a:effectRef>
          <a:fontRef idx="minor">
            <a:schemeClr val="dk1"/>
          </a:fontRef>
        </p:style>
        <p:txBody>
          <a:bodyPr anchor="b">
            <a:normAutofit fontScale="90000"/>
          </a:bodyPr>
          <a:lstStyle/>
          <a:p>
            <a:pPr algn="ctr"/>
            <a:r>
              <a:rPr lang="en-US" sz="4400" dirty="0">
                <a:solidFill>
                  <a:schemeClr val="tx1"/>
                </a:solidFill>
              </a:rPr>
              <a:t>DEFINE AND </a:t>
            </a:r>
            <a:r>
              <a:rPr lang="en-US" sz="4400" dirty="0" err="1">
                <a:solidFill>
                  <a:schemeClr val="tx1"/>
                </a:solidFill>
              </a:rPr>
              <a:t>preparE</a:t>
            </a:r>
            <a:endParaRPr lang="en-US" sz="4400" dirty="0">
              <a:solidFill>
                <a:schemeClr val="tx1"/>
              </a:solidFill>
            </a:endParaRPr>
          </a:p>
        </p:txBody>
      </p:sp>
      <p:sp>
        <p:nvSpPr>
          <p:cNvPr id="3" name="TextBox 2">
            <a:extLst>
              <a:ext uri="{FF2B5EF4-FFF2-40B4-BE49-F238E27FC236}">
                <a16:creationId xmlns:a16="http://schemas.microsoft.com/office/drawing/2014/main" id="{0A9EE13C-E92D-20B3-FFF0-F2015E9A0B3C}"/>
              </a:ext>
            </a:extLst>
          </p:cNvPr>
          <p:cNvSpPr txBox="1"/>
          <p:nvPr/>
        </p:nvSpPr>
        <p:spPr>
          <a:xfrm>
            <a:off x="6292134" y="966261"/>
            <a:ext cx="5825656" cy="3693319"/>
          </a:xfrm>
          <a:prstGeom prst="rect">
            <a:avLst/>
          </a:prstGeom>
          <a:noFill/>
        </p:spPr>
        <p:txBody>
          <a:bodyPr wrap="square" rtlCol="0">
            <a:spAutoFit/>
          </a:bodyPr>
          <a:lstStyle/>
          <a:p>
            <a:r>
              <a:rPr lang="en-AU" sz="1800" u="sng" kern="100" dirty="0">
                <a:effectLst/>
                <a:latin typeface="Arial" panose="020B0604020202020204" pitchFamily="34" charset="0"/>
                <a:ea typeface="Calibri" panose="020F0502020204030204" pitchFamily="34" charset="0"/>
                <a:cs typeface="Arial" panose="020B0604020202020204" pitchFamily="34" charset="0"/>
              </a:rPr>
              <a:t>Chronic diseases</a:t>
            </a:r>
            <a:r>
              <a:rPr lang="en-AU" sz="1800" kern="100" dirty="0">
                <a:effectLst/>
                <a:latin typeface="Arial" panose="020B0604020202020204" pitchFamily="34" charset="0"/>
                <a:ea typeface="Calibri" panose="020F0502020204030204" pitchFamily="34" charset="0"/>
                <a:cs typeface="Arial" panose="020B0604020202020204" pitchFamily="34" charset="0"/>
              </a:rPr>
              <a:t> are long-lasting conditions (+ 6 months) with persistent effects. Many people with chronic conditions do not have a single, </a:t>
            </a:r>
            <a:r>
              <a:rPr lang="en-AU" kern="100" dirty="0">
                <a:latin typeface="Arial" panose="020B0604020202020204" pitchFamily="34" charset="0"/>
                <a:ea typeface="Calibri" panose="020F0502020204030204" pitchFamily="34" charset="0"/>
                <a:cs typeface="Arial" panose="020B0604020202020204" pitchFamily="34" charset="0"/>
              </a:rPr>
              <a:t>predominant condition, but rather they experience multimorbidity </a:t>
            </a:r>
            <a:r>
              <a:rPr lang="en-AU" sz="1800" kern="100" dirty="0">
                <a:effectLst/>
                <a:latin typeface="Arial" panose="020B0604020202020204" pitchFamily="34" charset="0"/>
                <a:ea typeface="Calibri" panose="020F0502020204030204" pitchFamily="34" charset="0"/>
                <a:cs typeface="Arial" panose="020B0604020202020204" pitchFamily="34" charset="0"/>
              </a:rPr>
              <a:t>– the presence of 2 or more chronic conditions in a person at the same time</a:t>
            </a:r>
          </a:p>
          <a:p>
            <a:endParaRPr lang="en-AU" kern="100" dirty="0">
              <a:latin typeface="Arial" panose="020B0604020202020204" pitchFamily="34" charset="0"/>
              <a:ea typeface="Calibri" panose="020F0502020204030204" pitchFamily="34" charset="0"/>
              <a:cs typeface="Arial" panose="020B0604020202020204" pitchFamily="34" charset="0"/>
            </a:endParaRPr>
          </a:p>
          <a:p>
            <a:endParaRPr lang="en-AU" kern="100" dirty="0">
              <a:latin typeface="Arial" panose="020B0604020202020204" pitchFamily="34" charset="0"/>
              <a:ea typeface="Calibri" panose="020F0502020204030204" pitchFamily="34" charset="0"/>
              <a:cs typeface="Arial" panose="020B0604020202020204" pitchFamily="34" charset="0"/>
            </a:endParaRPr>
          </a:p>
          <a:p>
            <a:pPr algn="just"/>
            <a:r>
              <a:rPr lang="en-AU" u="sng" kern="100" dirty="0">
                <a:latin typeface="Arial" panose="020B0604020202020204" pitchFamily="34" charset="0"/>
                <a:ea typeface="Calibri" panose="020F0502020204030204" pitchFamily="34" charset="0"/>
                <a:cs typeface="Arial" panose="020B0604020202020204" pitchFamily="34" charset="0"/>
              </a:rPr>
              <a:t>Limitation</a:t>
            </a:r>
          </a:p>
          <a:p>
            <a:pPr marL="457200" indent="-457200">
              <a:buFont typeface="Arial" panose="020B0604020202020204" pitchFamily="34" charset="0"/>
              <a:buChar char="•"/>
            </a:pPr>
            <a:r>
              <a:rPr lang="en-AU" kern="100" dirty="0">
                <a:latin typeface="Arial" panose="020B0604020202020204" pitchFamily="34" charset="0"/>
                <a:ea typeface="Calibri" panose="020F0502020204030204" pitchFamily="34" charset="0"/>
                <a:cs typeface="Arial" panose="020B0604020202020204" pitchFamily="34" charset="0"/>
              </a:rPr>
              <a:t>Initial research based on data summaries from 2015-16, 2018-19 and 2019-20, the analysis undertaken was for Census 2021 only.</a:t>
            </a: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4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897365"/>
            <a:ext cx="11029616" cy="592388"/>
          </a:xfrm>
        </p:spPr>
        <p:txBody>
          <a:bodyPr/>
          <a:lstStyle/>
          <a:p>
            <a:r>
              <a:rPr lang="en-AU" dirty="0"/>
              <a:t>Data sourcing, preparation and cleansing</a:t>
            </a:r>
            <a:endParaRPr lang="en-US" dirty="0"/>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978754098"/>
              </p:ext>
            </p:extLst>
          </p:nvPr>
        </p:nvGraphicFramePr>
        <p:xfrm>
          <a:off x="1" y="1735387"/>
          <a:ext cx="11989942" cy="4572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7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13" name="Rectangle 12">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12471"/>
            <a:ext cx="3702134" cy="3383831"/>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889065" y="2324906"/>
            <a:ext cx="3403426" cy="1588698"/>
          </a:xfrm>
        </p:spPr>
        <p:txBody>
          <a:bodyPr>
            <a:normAutofit/>
          </a:bodyPr>
          <a:lstStyle/>
          <a:p>
            <a:r>
              <a:rPr lang="en-US" dirty="0">
                <a:solidFill>
                  <a:schemeClr val="tx1"/>
                </a:solidFill>
              </a:rPr>
              <a:t>Data exploration</a:t>
            </a:r>
          </a:p>
        </p:txBody>
      </p:sp>
    </p:spTree>
    <p:extLst>
      <p:ext uri="{BB962C8B-B14F-4D97-AF65-F5344CB8AC3E}">
        <p14:creationId xmlns:p14="http://schemas.microsoft.com/office/powerpoint/2010/main" val="1583120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214833B-7EE6-4EEA-5058-DCC2729EF7B3}"/>
              </a:ext>
            </a:extLst>
          </p:cNvPr>
          <p:cNvPicPr>
            <a:picLocks noChangeAspect="1"/>
          </p:cNvPicPr>
          <p:nvPr/>
        </p:nvPicPr>
        <p:blipFill>
          <a:blip r:embed="rId3"/>
          <a:stretch>
            <a:fillRect/>
          </a:stretch>
        </p:blipFill>
        <p:spPr>
          <a:xfrm>
            <a:off x="208038" y="447234"/>
            <a:ext cx="5887961" cy="3679975"/>
          </a:xfrm>
          <a:prstGeom prst="rect">
            <a:avLst/>
          </a:prstGeom>
        </p:spPr>
      </p:pic>
      <p:cxnSp>
        <p:nvCxnSpPr>
          <p:cNvPr id="25" name="Straight Connector 24">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diagram, screenshot, circle&#10;&#10;Description automatically generated">
            <a:extLst>
              <a:ext uri="{FF2B5EF4-FFF2-40B4-BE49-F238E27FC236}">
                <a16:creationId xmlns:a16="http://schemas.microsoft.com/office/drawing/2014/main" id="{2DADCFFD-4B78-9C64-C423-2B4ECA91DAAB}"/>
              </a:ext>
            </a:extLst>
          </p:cNvPr>
          <p:cNvPicPr>
            <a:picLocks noChangeAspect="1"/>
          </p:cNvPicPr>
          <p:nvPr/>
        </p:nvPicPr>
        <p:blipFill rotWithShape="1">
          <a:blip r:embed="rId4"/>
          <a:srcRect t="2463" r="-2" b="-2"/>
          <a:stretch/>
        </p:blipFill>
        <p:spPr>
          <a:xfrm>
            <a:off x="6623530" y="324889"/>
            <a:ext cx="5040940" cy="3687589"/>
          </a:xfrm>
          <a:prstGeom prst="rect">
            <a:avLst/>
          </a:prstGeom>
        </p:spPr>
      </p:pic>
      <p:sp>
        <p:nvSpPr>
          <p:cNvPr id="27" name="Rectangle 26">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FABB6B-BEAF-396F-AF3B-BE858077209B}"/>
              </a:ext>
            </a:extLst>
          </p:cNvPr>
          <p:cNvSpPr>
            <a:spLocks noGrp="1"/>
          </p:cNvSpPr>
          <p:nvPr>
            <p:ph type="title"/>
          </p:nvPr>
        </p:nvSpPr>
        <p:spPr>
          <a:xfrm>
            <a:off x="679600" y="4596992"/>
            <a:ext cx="3353432" cy="1607013"/>
          </a:xfrm>
        </p:spPr>
        <p:txBody>
          <a:bodyPr anchor="ctr">
            <a:normAutofit/>
          </a:bodyPr>
          <a:lstStyle/>
          <a:p>
            <a:r>
              <a:rPr lang="en-AU" dirty="0">
                <a:solidFill>
                  <a:srgbClr val="FFFFFF"/>
                </a:solidFill>
              </a:rPr>
              <a:t>Long term condition proportions </a:t>
            </a:r>
          </a:p>
        </p:txBody>
      </p:sp>
      <p:sp>
        <p:nvSpPr>
          <p:cNvPr id="9" name="Content Placeholder 8">
            <a:extLst>
              <a:ext uri="{FF2B5EF4-FFF2-40B4-BE49-F238E27FC236}">
                <a16:creationId xmlns:a16="http://schemas.microsoft.com/office/drawing/2014/main" id="{407E0F58-E6B7-DAF1-0451-DA7EED722CE7}"/>
              </a:ext>
            </a:extLst>
          </p:cNvPr>
          <p:cNvSpPr>
            <a:spLocks noGrp="1"/>
          </p:cNvSpPr>
          <p:nvPr>
            <p:ph idx="1"/>
          </p:nvPr>
        </p:nvSpPr>
        <p:spPr>
          <a:xfrm>
            <a:off x="4271491" y="4596992"/>
            <a:ext cx="7240909" cy="1607012"/>
          </a:xfrm>
        </p:spPr>
        <p:txBody>
          <a:bodyPr>
            <a:normAutofit fontScale="92500" lnSpcReduction="20000"/>
          </a:bodyPr>
          <a:lstStyle/>
          <a:p>
            <a:pPr marL="324000" lvl="1" indent="0">
              <a:lnSpc>
                <a:spcPct val="90000"/>
              </a:lnSpc>
              <a:buNone/>
            </a:pPr>
            <a:endParaRPr lang="en-US" sz="1700" dirty="0">
              <a:solidFill>
                <a:srgbClr val="FFFFFF"/>
              </a:solidFill>
            </a:endParaRPr>
          </a:p>
          <a:p>
            <a:pPr>
              <a:lnSpc>
                <a:spcPct val="90000"/>
              </a:lnSpc>
            </a:pPr>
            <a:r>
              <a:rPr lang="en-US" dirty="0">
                <a:solidFill>
                  <a:srgbClr val="FFFFFF"/>
                </a:solidFill>
              </a:rPr>
              <a:t>2021 data: </a:t>
            </a:r>
          </a:p>
          <a:p>
            <a:pPr lvl="1">
              <a:lnSpc>
                <a:spcPct val="90000"/>
              </a:lnSpc>
            </a:pPr>
            <a:r>
              <a:rPr lang="en-US" sz="1700" dirty="0">
                <a:solidFill>
                  <a:srgbClr val="FFFFFF"/>
                </a:solidFill>
              </a:rPr>
              <a:t>Mental Health Condition – shift from initial research data</a:t>
            </a:r>
          </a:p>
          <a:p>
            <a:pPr lvl="1">
              <a:lnSpc>
                <a:spcPct val="90000"/>
              </a:lnSpc>
            </a:pPr>
            <a:r>
              <a:rPr lang="en-US" sz="1700" dirty="0">
                <a:solidFill>
                  <a:srgbClr val="FFFFFF"/>
                </a:solidFill>
              </a:rPr>
              <a:t>Arthritis</a:t>
            </a:r>
          </a:p>
          <a:p>
            <a:pPr lvl="1">
              <a:lnSpc>
                <a:spcPct val="90000"/>
              </a:lnSpc>
            </a:pPr>
            <a:r>
              <a:rPr lang="en-US" sz="1700" dirty="0">
                <a:solidFill>
                  <a:srgbClr val="FFFFFF"/>
                </a:solidFill>
              </a:rPr>
              <a:t>Asthma </a:t>
            </a:r>
          </a:p>
          <a:p>
            <a:pPr>
              <a:lnSpc>
                <a:spcPct val="90000"/>
              </a:lnSpc>
            </a:pPr>
            <a:endParaRPr lang="en-US" dirty="0">
              <a:solidFill>
                <a:srgbClr val="FFFFFF"/>
              </a:solidFill>
            </a:endParaRPr>
          </a:p>
        </p:txBody>
      </p:sp>
      <p:sp>
        <p:nvSpPr>
          <p:cNvPr id="3" name="TextBox 2">
            <a:extLst>
              <a:ext uri="{FF2B5EF4-FFF2-40B4-BE49-F238E27FC236}">
                <a16:creationId xmlns:a16="http://schemas.microsoft.com/office/drawing/2014/main" id="{F90C9D45-5234-8F4C-179F-70F1B0A84E07}"/>
              </a:ext>
            </a:extLst>
          </p:cNvPr>
          <p:cNvSpPr txBox="1"/>
          <p:nvPr/>
        </p:nvSpPr>
        <p:spPr>
          <a:xfrm>
            <a:off x="10150325" y="5619750"/>
            <a:ext cx="1362075" cy="369332"/>
          </a:xfrm>
          <a:prstGeom prst="rect">
            <a:avLst/>
          </a:prstGeom>
          <a:noFill/>
        </p:spPr>
        <p:txBody>
          <a:bodyPr wrap="square" rtlCol="0">
            <a:spAutoFit/>
          </a:bodyPr>
          <a:lstStyle/>
          <a:p>
            <a:r>
              <a:rPr lang="en-AU" dirty="0">
                <a:solidFill>
                  <a:srgbClr val="FF0000"/>
                </a:solidFill>
              </a:rPr>
              <a:t>MINALI </a:t>
            </a:r>
          </a:p>
        </p:txBody>
      </p:sp>
    </p:spTree>
    <p:extLst>
      <p:ext uri="{BB962C8B-B14F-4D97-AF65-F5344CB8AC3E}">
        <p14:creationId xmlns:p14="http://schemas.microsoft.com/office/powerpoint/2010/main" val="426320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1089061"/>
            <a:ext cx="12192000" cy="5496673"/>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val="1"/>
              </a:ext>
            </a:extLst>
          </p:cNvPr>
          <p:cNvSpPr/>
          <p:nvPr/>
        </p:nvSpPr>
        <p:spPr>
          <a:xfrm>
            <a:off x="3506513" y="3175486"/>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4341442" y="1656128"/>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4341442" y="469484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3753568" y="3389997"/>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4578972" y="4909356"/>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4555159" y="1883339"/>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495386" y="1905791"/>
            <a:ext cx="3610329"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Females proportionately higher than males </a:t>
            </a:r>
          </a:p>
        </p:txBody>
      </p:sp>
      <p:sp>
        <p:nvSpPr>
          <p:cNvPr id="38" name="TextBox 47">
            <a:extLst>
              <a:ext uri="{FF2B5EF4-FFF2-40B4-BE49-F238E27FC236}">
                <a16:creationId xmlns:a16="http://schemas.microsoft.com/office/drawing/2014/main" id="{468E2C47-3170-4264-A8DB-61C9DD65CB3F}"/>
              </a:ext>
            </a:extLst>
          </p:cNvPr>
          <p:cNvSpPr txBox="1"/>
          <p:nvPr/>
        </p:nvSpPr>
        <p:spPr>
          <a:xfrm>
            <a:off x="304800" y="3311228"/>
            <a:ext cx="3114675"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25-29; 20-24 highest age proportions for both females and males </a:t>
            </a:r>
          </a:p>
        </p:txBody>
      </p:sp>
      <p:sp>
        <p:nvSpPr>
          <p:cNvPr id="37" name="TextBox 47">
            <a:extLst>
              <a:ext uri="{FF2B5EF4-FFF2-40B4-BE49-F238E27FC236}">
                <a16:creationId xmlns:a16="http://schemas.microsoft.com/office/drawing/2014/main" id="{CEDCE8FF-73B3-4C37-B751-F7E83288982A}"/>
              </a:ext>
            </a:extLst>
          </p:cNvPr>
          <p:cNvSpPr txBox="1"/>
          <p:nvPr/>
        </p:nvSpPr>
        <p:spPr>
          <a:xfrm>
            <a:off x="495386" y="4944508"/>
            <a:ext cx="3610329"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Normal curve distribution  </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 screenshot, plot, diagram&#10;&#10;Description automatically generated">
            <a:extLst>
              <a:ext uri="{FF2B5EF4-FFF2-40B4-BE49-F238E27FC236}">
                <a16:creationId xmlns:a16="http://schemas.microsoft.com/office/drawing/2014/main" id="{5E66B756-D519-F00F-3B0B-15583BF98ADE}"/>
              </a:ext>
            </a:extLst>
          </p:cNvPr>
          <p:cNvPicPr>
            <a:picLocks noChangeAspect="1"/>
          </p:cNvPicPr>
          <p:nvPr/>
        </p:nvPicPr>
        <p:blipFill>
          <a:blip r:embed="rId4"/>
          <a:stretch>
            <a:fillRect/>
          </a:stretch>
        </p:blipFill>
        <p:spPr>
          <a:xfrm>
            <a:off x="5685490" y="1297281"/>
            <a:ext cx="5804170" cy="3627606"/>
          </a:xfrm>
          <a:prstGeom prst="rect">
            <a:avLst/>
          </a:prstGeom>
        </p:spPr>
      </p:pic>
      <p:pic>
        <p:nvPicPr>
          <p:cNvPr id="26" name="Picture 25">
            <a:extLst>
              <a:ext uri="{FF2B5EF4-FFF2-40B4-BE49-F238E27FC236}">
                <a16:creationId xmlns:a16="http://schemas.microsoft.com/office/drawing/2014/main" id="{5CC1104E-F4D4-AD7C-13B5-04615D763169}"/>
              </a:ext>
            </a:extLst>
          </p:cNvPr>
          <p:cNvPicPr>
            <a:picLocks noChangeAspect="1"/>
          </p:cNvPicPr>
          <p:nvPr/>
        </p:nvPicPr>
        <p:blipFill rotWithShape="1">
          <a:blip r:embed="rId5"/>
          <a:srcRect b="14888"/>
          <a:stretch/>
        </p:blipFill>
        <p:spPr>
          <a:xfrm>
            <a:off x="45048" y="636675"/>
            <a:ext cx="3160282" cy="6587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extBox 1">
            <a:extLst>
              <a:ext uri="{FF2B5EF4-FFF2-40B4-BE49-F238E27FC236}">
                <a16:creationId xmlns:a16="http://schemas.microsoft.com/office/drawing/2014/main" id="{E9832147-B8E3-233A-DBB6-78A432608941}"/>
              </a:ext>
            </a:extLst>
          </p:cNvPr>
          <p:cNvSpPr txBox="1"/>
          <p:nvPr/>
        </p:nvSpPr>
        <p:spPr>
          <a:xfrm>
            <a:off x="10150325" y="5619750"/>
            <a:ext cx="1362075" cy="369332"/>
          </a:xfrm>
          <a:prstGeom prst="rect">
            <a:avLst/>
          </a:prstGeom>
          <a:noFill/>
        </p:spPr>
        <p:txBody>
          <a:bodyPr wrap="square" rtlCol="0">
            <a:spAutoFit/>
          </a:bodyPr>
          <a:lstStyle/>
          <a:p>
            <a:r>
              <a:rPr lang="en-AU" dirty="0">
                <a:solidFill>
                  <a:srgbClr val="FF0000"/>
                </a:solidFill>
              </a:rPr>
              <a:t>MINALI </a:t>
            </a:r>
          </a:p>
        </p:txBody>
      </p:sp>
    </p:spTree>
    <p:extLst>
      <p:ext uri="{BB962C8B-B14F-4D97-AF65-F5344CB8AC3E}">
        <p14:creationId xmlns:p14="http://schemas.microsoft.com/office/powerpoint/2010/main" val="337108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C2AE32-E51E-9EE6-F3B0-999CF691E311}"/>
              </a:ext>
            </a:extLst>
          </p:cNvPr>
          <p:cNvSpPr>
            <a:spLocks noGrp="1"/>
          </p:cNvSpPr>
          <p:nvPr>
            <p:ph type="title"/>
          </p:nvPr>
        </p:nvSpPr>
        <p:spPr>
          <a:xfrm>
            <a:off x="4018787" y="24052"/>
            <a:ext cx="4023360" cy="753188"/>
          </a:xfrm>
        </p:spPr>
        <p:txBody>
          <a:bodyPr vert="horz" lIns="91440" tIns="45720" rIns="91440" bIns="45720" rtlCol="0" anchor="b">
            <a:normAutofit/>
          </a:bodyPr>
          <a:lstStyle/>
          <a:p>
            <a:r>
              <a:rPr lang="en-US" sz="3200" dirty="0">
                <a:solidFill>
                  <a:schemeClr val="bg1"/>
                </a:solidFill>
              </a:rPr>
              <a:t>Geo-map</a:t>
            </a:r>
          </a:p>
        </p:txBody>
      </p:sp>
      <p:pic>
        <p:nvPicPr>
          <p:cNvPr id="7" name="Picture 6">
            <a:extLst>
              <a:ext uri="{FF2B5EF4-FFF2-40B4-BE49-F238E27FC236}">
                <a16:creationId xmlns:a16="http://schemas.microsoft.com/office/drawing/2014/main" id="{3D609648-4E42-EF3E-68AE-3456F67074FB}"/>
              </a:ext>
            </a:extLst>
          </p:cNvPr>
          <p:cNvPicPr>
            <a:picLocks noChangeAspect="1"/>
          </p:cNvPicPr>
          <p:nvPr/>
        </p:nvPicPr>
        <p:blipFill rotWithShape="1">
          <a:blip r:embed="rId3"/>
          <a:srcRect l="850" t="1840" r="3695"/>
          <a:stretch/>
        </p:blipFill>
        <p:spPr>
          <a:xfrm>
            <a:off x="938205" y="1005840"/>
            <a:ext cx="10184524" cy="5068274"/>
          </a:xfrm>
          <a:prstGeom prst="rect">
            <a:avLst/>
          </a:prstGeom>
          <a:solidFill>
            <a:schemeClr val="tx1">
              <a:lumMod val="50000"/>
              <a:lumOff val="50000"/>
            </a:schemeClr>
          </a:solidFill>
          <a:ln w="149225" cmpd="dbl">
            <a:solidFill>
              <a:schemeClr val="tx1">
                <a:lumMod val="50000"/>
                <a:lumOff val="50000"/>
              </a:schemeClr>
            </a:solidFill>
          </a:ln>
        </p:spPr>
      </p:pic>
      <p:pic>
        <p:nvPicPr>
          <p:cNvPr id="8" name="Picture 7">
            <a:extLst>
              <a:ext uri="{FF2B5EF4-FFF2-40B4-BE49-F238E27FC236}">
                <a16:creationId xmlns:a16="http://schemas.microsoft.com/office/drawing/2014/main" id="{8355E04B-575C-BE6D-2433-D56645FFE00B}"/>
              </a:ext>
            </a:extLst>
          </p:cNvPr>
          <p:cNvPicPr>
            <a:picLocks noChangeAspect="1"/>
          </p:cNvPicPr>
          <p:nvPr/>
        </p:nvPicPr>
        <p:blipFill>
          <a:blip r:embed="rId4"/>
          <a:stretch>
            <a:fillRect/>
          </a:stretch>
        </p:blipFill>
        <p:spPr>
          <a:xfrm>
            <a:off x="0" y="0"/>
            <a:ext cx="3523793" cy="2322777"/>
          </a:xfrm>
          <a:prstGeom prst="rect">
            <a:avLst/>
          </a:prstGeom>
        </p:spPr>
      </p:pic>
      <p:sp>
        <p:nvSpPr>
          <p:cNvPr id="3" name="TextBox 2">
            <a:extLst>
              <a:ext uri="{FF2B5EF4-FFF2-40B4-BE49-F238E27FC236}">
                <a16:creationId xmlns:a16="http://schemas.microsoft.com/office/drawing/2014/main" id="{B49BC2D3-1112-D646-A841-455DE3B39500}"/>
              </a:ext>
            </a:extLst>
          </p:cNvPr>
          <p:cNvSpPr txBox="1"/>
          <p:nvPr/>
        </p:nvSpPr>
        <p:spPr>
          <a:xfrm>
            <a:off x="10439484" y="6219691"/>
            <a:ext cx="1362075" cy="369332"/>
          </a:xfrm>
          <a:prstGeom prst="rect">
            <a:avLst/>
          </a:prstGeom>
          <a:noFill/>
        </p:spPr>
        <p:txBody>
          <a:bodyPr wrap="square" rtlCol="0">
            <a:spAutoFit/>
          </a:bodyPr>
          <a:lstStyle/>
          <a:p>
            <a:r>
              <a:rPr lang="en-AU" dirty="0" err="1">
                <a:solidFill>
                  <a:srgbClr val="FF0000"/>
                </a:solidFill>
              </a:rPr>
              <a:t>Minali</a:t>
            </a:r>
            <a:r>
              <a:rPr lang="en-AU" dirty="0">
                <a:solidFill>
                  <a:srgbClr val="FF0000"/>
                </a:solidFill>
              </a:rPr>
              <a:t> </a:t>
            </a:r>
          </a:p>
        </p:txBody>
      </p:sp>
    </p:spTree>
    <p:extLst>
      <p:ext uri="{BB962C8B-B14F-4D97-AF65-F5344CB8AC3E}">
        <p14:creationId xmlns:p14="http://schemas.microsoft.com/office/powerpoint/2010/main" val="101462707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{04326D55-A1D5-4991-A510-038A4F1C2BFA}tf33552983_win32</Template>
  <TotalTime>1657</TotalTime>
  <Words>1715</Words>
  <Application>Microsoft Office PowerPoint</Application>
  <PresentationFormat>Widescreen</PresentationFormat>
  <Paragraphs>149</Paragraphs>
  <Slides>17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Benton Sans Book</vt:lpstr>
      <vt:lpstr>Calibri</vt:lpstr>
      <vt:lpstr>Franklin Gothic Book</vt:lpstr>
      <vt:lpstr>Franklin Gothic Demi</vt:lpstr>
      <vt:lpstr>Merriweather</vt:lpstr>
      <vt:lpstr>Segoe UI Light</vt:lpstr>
      <vt:lpstr>Times New Roman</vt:lpstr>
      <vt:lpstr>Wingdings 2</vt:lpstr>
      <vt:lpstr>DividendVTI</vt:lpstr>
      <vt:lpstr>Long Term Health Conditions – trend analysis</vt:lpstr>
      <vt:lpstr>Introduction </vt:lpstr>
      <vt:lpstr>Health IN Australia</vt:lpstr>
      <vt:lpstr>DEFINE AND preparE</vt:lpstr>
      <vt:lpstr>Data sourcing, preparation and cleansing</vt:lpstr>
      <vt:lpstr>Data exploration</vt:lpstr>
      <vt:lpstr>Long term condition proportions </vt:lpstr>
      <vt:lpstr>PowerPoint Presentation</vt:lpstr>
      <vt:lpstr>Geo-map</vt:lpstr>
      <vt:lpstr>PowerPoint Presentation</vt:lpstr>
      <vt:lpstr>InCOME </vt:lpstr>
      <vt:lpstr>PowerPoint Presentation</vt:lpstr>
      <vt:lpstr>Assistance type</vt:lpstr>
      <vt:lpstr>Assistance type</vt:lpstr>
      <vt:lpstr>Labour force</vt:lpstr>
      <vt:lpstr>Slide 6</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Term Health Conditions – trend analysis</dc:title>
  <dc:creator>Kirsty Armstrong</dc:creator>
  <cp:lastModifiedBy>Kirsty Armstrong</cp:lastModifiedBy>
  <cp:revision>24</cp:revision>
  <dcterms:created xsi:type="dcterms:W3CDTF">2023-05-01T13:22:20Z</dcterms:created>
  <dcterms:modified xsi:type="dcterms:W3CDTF">2023-05-07T09:58:28Z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